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24384000" cy="13716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lus Jakarta Sans Regular" pitchFamily="2" charset="77"/>
      <p:regular r:id="rId17"/>
    </p:embeddedFont>
    <p:embeddedFont>
      <p:font typeface="Plus Jakarta Sans SemiBold" pitchFamily="2" charset="77"/>
      <p:regular r:id="rId18"/>
      <p:bold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Urbanist ExtraLight" panose="020B0A04040200000203" pitchFamily="34" charset="77"/>
      <p:regular r:id="rId24"/>
    </p:embeddedFont>
    <p:embeddedFont>
      <p:font typeface="Urbanist Medium" panose="020B0A04040200000203" pitchFamily="34" charset="77"/>
      <p:regular r:id="rId25"/>
      <p:bold r:id="rId26"/>
    </p:embeddedFont>
    <p:embeddedFont>
      <p:font typeface="Urbanist Regular" panose="020B0A04040200000203" pitchFamily="34" charset="77"/>
      <p:regular r:id="rId27"/>
    </p:embeddedFont>
    <p:embeddedFont>
      <p:font typeface="Urbanist SemiBold" panose="020B0A04040200000203" pitchFamily="34" charset="7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94" autoAdjust="0"/>
    <p:restoredTop sz="94607" autoAdjust="0"/>
  </p:normalViewPr>
  <p:slideViewPr>
    <p:cSldViewPr>
      <p:cViewPr varScale="1">
        <p:scale>
          <a:sx n="43" d="100"/>
          <a:sy n="43" d="100"/>
        </p:scale>
        <p:origin x="312" y="10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81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3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79.png"/><Relationship Id="rId5" Type="http://schemas.openxmlformats.org/officeDocument/2006/relationships/image" Target="../media/image76.png"/><Relationship Id="rId15" Type="http://schemas.openxmlformats.org/officeDocument/2006/relationships/image" Target="../media/image83.png"/><Relationship Id="rId10" Type="http://schemas.openxmlformats.org/officeDocument/2006/relationships/image" Target="../media/image9.png"/><Relationship Id="rId4" Type="http://schemas.openxmlformats.org/officeDocument/2006/relationships/image" Target="../media/image75.png"/><Relationship Id="rId9" Type="http://schemas.openxmlformats.org/officeDocument/2006/relationships/image" Target="../media/image6.png"/><Relationship Id="rId1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10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9.png"/><Relationship Id="rId5" Type="http://schemas.openxmlformats.org/officeDocument/2006/relationships/image" Target="../media/image20.png"/><Relationship Id="rId10" Type="http://schemas.openxmlformats.org/officeDocument/2006/relationships/image" Target="../media/image6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9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2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13716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00" y="-1765300"/>
            <a:ext cx="17259300" cy="1725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-2438400"/>
            <a:ext cx="20828000" cy="2082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00" y="2527300"/>
            <a:ext cx="9271000" cy="8813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6400" y="1308100"/>
            <a:ext cx="622300" cy="622300"/>
          </a:xfrm>
          <a:prstGeom prst="rect">
            <a:avLst/>
          </a:prstGeom>
          <a:effectLst>
            <a:outerShdw blurRad="221436" dist="57578" dir="2700000">
              <a:srgbClr val="FFFFFF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0" y="4394200"/>
            <a:ext cx="622300" cy="622300"/>
          </a:xfrm>
          <a:prstGeom prst="rect">
            <a:avLst/>
          </a:prstGeom>
          <a:effectLst>
            <a:outerShdw blurRad="221436" dist="57578" dir="2700000">
              <a:srgbClr val="FFFFFF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300" y="9613900"/>
            <a:ext cx="622300" cy="622300"/>
          </a:xfrm>
          <a:prstGeom prst="rect">
            <a:avLst/>
          </a:prstGeom>
          <a:effectLst>
            <a:outerShdw blurRad="221436" dist="57578" dir="2700000">
              <a:srgbClr val="FFFFFF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51400" y="10274300"/>
            <a:ext cx="622300" cy="622300"/>
          </a:xfrm>
          <a:prstGeom prst="rect">
            <a:avLst/>
          </a:prstGeom>
          <a:effectLst>
            <a:outerShdw blurRad="221436" dist="57578" dir="2700000">
              <a:srgbClr val="FFFFFF">
                <a:alpha val="10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88500" y="6235700"/>
            <a:ext cx="622300" cy="622300"/>
          </a:xfrm>
          <a:prstGeom prst="rect">
            <a:avLst/>
          </a:prstGeom>
          <a:effectLst>
            <a:outerShdw blurRad="221436" dist="57578" dir="2700000">
              <a:srgbClr val="FFFFFF">
                <a:alpha val="10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1300" y="9740900"/>
            <a:ext cx="368300" cy="39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000" y="4521200"/>
            <a:ext cx="368300" cy="39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0700" y="1435100"/>
            <a:ext cx="368300" cy="39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78400" y="10388600"/>
            <a:ext cx="368300" cy="393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15500" y="6337300"/>
            <a:ext cx="368300" cy="393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480300" y="6019800"/>
            <a:ext cx="9194800" cy="2222500"/>
          </a:xfrm>
          <a:prstGeom prst="rect">
            <a:avLst/>
          </a:prstGeom>
        </p:spPr>
        <p:txBody>
          <a:bodyPr lIns="0" tIns="332772" rIns="0" bIns="0" rtlCol="0" anchor="t"/>
          <a:lstStyle/>
          <a:p>
            <a:pPr lvl="0" algn="ctr">
              <a:lnSpc>
                <a:spcPct val="81339"/>
              </a:lnSpc>
            </a:pPr>
            <a:r>
              <a:rPr lang="en" sz="12477" b="0" i="0" u="none" strike="noStrike">
                <a:solidFill>
                  <a:srgbClr val="383636"/>
                </a:solidFill>
                <a:latin typeface="Urbanist Medium"/>
              </a:rPr>
              <a:t>FleetIQ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1">
            <a:alphaModFix amt="28000"/>
          </a:blip>
          <a:stretch>
            <a:fillRect/>
          </a:stretch>
        </p:blipFill>
        <p:spPr>
          <a:xfrm>
            <a:off x="5207000" y="11849100"/>
            <a:ext cx="12992100" cy="1206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796CEDF-554C-0E33-904F-C6F8C9BD8340}"/>
              </a:ext>
            </a:extLst>
          </p:cNvPr>
          <p:cNvSpPr txBox="1"/>
          <p:nvPr/>
        </p:nvSpPr>
        <p:spPr>
          <a:xfrm>
            <a:off x="6315710" y="11964938"/>
            <a:ext cx="1112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Team: </a:t>
            </a:r>
            <a:r>
              <a:rPr lang="en-US" sz="4400" dirty="0" err="1"/>
              <a:t>Sanika</a:t>
            </a:r>
            <a:r>
              <a:rPr lang="en-US" sz="4400" dirty="0"/>
              <a:t> </a:t>
            </a:r>
            <a:r>
              <a:rPr lang="en-US" sz="4400" dirty="0" err="1"/>
              <a:t>Dhanwate</a:t>
            </a:r>
            <a:r>
              <a:rPr lang="en-US" sz="4400" dirty="0"/>
              <a:t>  and </a:t>
            </a:r>
            <a:r>
              <a:rPr lang="en-US" sz="4400" dirty="0" err="1"/>
              <a:t>Gandhali</a:t>
            </a:r>
            <a:r>
              <a:rPr lang="en-US" sz="4400" dirty="0"/>
              <a:t> </a:t>
            </a:r>
            <a:r>
              <a:rPr lang="en-US" sz="4400" dirty="0" err="1"/>
              <a:t>Sheth</a:t>
            </a:r>
            <a:endParaRPr lang="en-US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635000" y="-1485900"/>
            <a:ext cx="74460100" cy="41884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6604000"/>
            <a:ext cx="2425700" cy="80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5346700"/>
            <a:ext cx="94996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500" y="6477000"/>
            <a:ext cx="8991600" cy="774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700" y="7810500"/>
            <a:ext cx="9398000" cy="711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2900" y="9105900"/>
            <a:ext cx="9245600" cy="965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41900"/>
            <a:ext cx="248666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2999700" y="3898900"/>
            <a:ext cx="622300" cy="622300"/>
          </a:xfrm>
          <a:prstGeom prst="rect">
            <a:avLst/>
          </a:prstGeom>
          <a:effectLst>
            <a:outerShdw blurRad="221436" dist="57578" dir="18900000">
              <a:srgbClr val="FFFFFF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3126700" y="4013200"/>
            <a:ext cx="368300" cy="393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46100" y="12903200"/>
            <a:ext cx="2997200" cy="495300"/>
          </a:xfrm>
          <a:prstGeom prst="rect">
            <a:avLst/>
          </a:prstGeom>
        </p:spPr>
        <p:txBody>
          <a:bodyPr lIns="0" tIns="25738" rIns="0" bIns="0" rtlCol="0" anchor="t"/>
          <a:lstStyle/>
          <a:p>
            <a:pPr lvl="0" algn="l">
              <a:lnSpc>
                <a:spcPct val="102919"/>
              </a:lnSpc>
            </a:pPr>
            <a:r>
              <a:rPr lang="en" sz="2533" b="0" i="0" u="none" strike="noStrike" spc="-101">
                <a:solidFill>
                  <a:srgbClr val="F4F4F4"/>
                </a:solidFill>
                <a:latin typeface="Urbanist SemiBold"/>
              </a:rPr>
              <a:t>FleetIQ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6600" y="5524500"/>
            <a:ext cx="2133600" cy="685800"/>
          </a:xfrm>
          <a:prstGeom prst="rect">
            <a:avLst/>
          </a:prstGeom>
        </p:spPr>
        <p:txBody>
          <a:bodyPr lIns="0" tIns="118025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3872" b="1" i="0" u="none" strike="noStrike">
                <a:solidFill>
                  <a:srgbClr val="F4F4F4"/>
                </a:solidFill>
                <a:latin typeface="Urbanist Medium"/>
              </a:rPr>
              <a:t>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2300" y="241300"/>
            <a:ext cx="25984200" cy="5105400"/>
          </a:xfrm>
          <a:prstGeom prst="rect">
            <a:avLst/>
          </a:prstGeom>
        </p:spPr>
        <p:txBody>
          <a:bodyPr lIns="0" tIns="690881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22666" b="0" i="0" u="none" strike="noStrike">
                <a:solidFill>
                  <a:srgbClr val="F4F4F4"/>
                </a:solidFill>
                <a:latin typeface="Urbanist Medium"/>
              </a:rPr>
              <a:t>Project Story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37100" y="5588000"/>
            <a:ext cx="8534400" cy="546100"/>
          </a:xfrm>
          <a:prstGeom prst="rect">
            <a:avLst/>
          </a:prstGeom>
        </p:spPr>
        <p:txBody>
          <a:bodyPr lIns="0" tIns="93641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3072" b="0" i="0" u="none" strike="noStrike">
                <a:solidFill>
                  <a:srgbClr val="F4F4F4"/>
                </a:solidFill>
                <a:latin typeface="Urbanist Medium"/>
              </a:rPr>
              <a:t>EV telematics shows real degradation behavior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10100" y="7924800"/>
            <a:ext cx="8966200" cy="546100"/>
          </a:xfrm>
          <a:prstGeom prst="rect">
            <a:avLst/>
          </a:prstGeom>
        </p:spPr>
        <p:txBody>
          <a:bodyPr lIns="0" tIns="93641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3072" b="0" i="0" u="none" strike="noStrike">
                <a:solidFill>
                  <a:srgbClr val="F4F4F4"/>
                </a:solidFill>
                <a:latin typeface="Urbanist Medium"/>
              </a:rPr>
              <a:t>RUL (“when”) + CHS (“why/where”)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75200" y="6616700"/>
            <a:ext cx="7086600" cy="698500"/>
          </a:xfrm>
          <a:prstGeom prst="rect">
            <a:avLst/>
          </a:prstGeom>
        </p:spPr>
        <p:txBody>
          <a:bodyPr lIns="0" tIns="93641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3072" b="0" i="0" u="none" strike="noStrike">
                <a:solidFill>
                  <a:srgbClr val="F4F4F4"/>
                </a:solidFill>
                <a:latin typeface="Urbanist Medium"/>
              </a:rPr>
              <a:t>Conjectures reveal stress drives wear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2900" y="6654800"/>
            <a:ext cx="2298700" cy="685800"/>
          </a:xfrm>
          <a:prstGeom prst="rect">
            <a:avLst/>
          </a:prstGeom>
        </p:spPr>
        <p:txBody>
          <a:bodyPr lIns="0" tIns="118025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3872" b="1" i="0" u="none" strike="noStrike">
                <a:solidFill>
                  <a:srgbClr val="F4F4F4"/>
                </a:solidFill>
                <a:latin typeface="Urbanist Medium"/>
              </a:rPr>
              <a:t>Analysis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000" y="5397500"/>
            <a:ext cx="2311400" cy="889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200" y="7785100"/>
            <a:ext cx="2552700" cy="812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57200" y="7912100"/>
            <a:ext cx="2476500" cy="673100"/>
          </a:xfrm>
          <a:prstGeom prst="rect">
            <a:avLst/>
          </a:prstGeom>
        </p:spPr>
        <p:txBody>
          <a:bodyPr lIns="0" tIns="115065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3775" b="1" i="0" u="none" strike="noStrike">
                <a:solidFill>
                  <a:srgbClr val="F4F4F4"/>
                </a:solidFill>
                <a:latin typeface="Urbanist Medium"/>
              </a:rPr>
              <a:t>Models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64100" y="10414000"/>
            <a:ext cx="10274300" cy="698500"/>
          </a:xfrm>
          <a:prstGeom prst="rect">
            <a:avLst/>
          </a:prstGeom>
        </p:spPr>
        <p:txBody>
          <a:bodyPr lIns="0" tIns="93641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3072" b="0" i="0" u="none" strike="noStrike">
                <a:solidFill>
                  <a:srgbClr val="F4F4F4"/>
                </a:solidFill>
                <a:latin typeface="Urbanist Medium"/>
              </a:rPr>
              <a:t>Less downtime, lower cost, smarter maintenance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100" y="9156700"/>
            <a:ext cx="2425700" cy="800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57200" y="9207500"/>
            <a:ext cx="2298700" cy="876300"/>
          </a:xfrm>
          <a:prstGeom prst="rect">
            <a:avLst/>
          </a:prstGeom>
        </p:spPr>
        <p:txBody>
          <a:bodyPr lIns="0" tIns="118025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3872" b="1" i="0" u="none" strike="noStrike">
                <a:solidFill>
                  <a:srgbClr val="F4F4F4"/>
                </a:solidFill>
                <a:latin typeface="Urbanist Medium"/>
              </a:rPr>
              <a:t>Results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800" y="10337800"/>
            <a:ext cx="2552700" cy="812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571500" y="10464800"/>
            <a:ext cx="2476500" cy="850900"/>
          </a:xfrm>
          <a:prstGeom prst="rect">
            <a:avLst/>
          </a:prstGeom>
        </p:spPr>
        <p:txBody>
          <a:bodyPr lIns="0" tIns="115065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3775" b="1" i="0" u="none" strike="noStrike">
                <a:solidFill>
                  <a:srgbClr val="F4F4F4"/>
                </a:solidFill>
                <a:latin typeface="Urbanist Medium"/>
              </a:rPr>
              <a:t>Impact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03700" y="10198100"/>
            <a:ext cx="9461500" cy="1016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800600" y="9232900"/>
            <a:ext cx="10858500" cy="546100"/>
          </a:xfrm>
          <a:prstGeom prst="rect">
            <a:avLst/>
          </a:prstGeom>
        </p:spPr>
        <p:txBody>
          <a:bodyPr lIns="0" tIns="93641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3072" b="0" i="0" u="none" strike="noStrike">
                <a:solidFill>
                  <a:srgbClr val="F4F4F4"/>
                </a:solidFill>
                <a:latin typeface="Urbanist Medium"/>
              </a:rPr>
              <a:t>Accurate predictions + component insights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73200" y="5511800"/>
            <a:ext cx="9537700" cy="546100"/>
          </a:xfrm>
          <a:prstGeom prst="rect">
            <a:avLst/>
          </a:prstGeom>
        </p:spPr>
        <p:txBody>
          <a:bodyPr lIns="0" tIns="93641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3072" b="0" i="0" u="none" strike="noStrike">
                <a:solidFill>
                  <a:srgbClr val="F4F4F4"/>
                </a:solidFill>
                <a:latin typeface="Urbanist Medium"/>
              </a:rPr>
              <a:t>Derick collected data • Sanika validated &amp; explored
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601700" y="6629400"/>
            <a:ext cx="10477500" cy="520700"/>
          </a:xfrm>
          <a:prstGeom prst="rect">
            <a:avLst/>
          </a:prstGeom>
        </p:spPr>
        <p:txBody>
          <a:bodyPr lIns="0" tIns="93641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2938" b="0" i="0" u="none" strike="noStrike">
                <a:solidFill>
                  <a:srgbClr val="F4F4F4"/>
                </a:solidFill>
                <a:latin typeface="Urbanist Medium"/>
              </a:rPr>
              <a:t>Sanika drove EDA • Aidan &amp; Derick provided domain insights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03300" y="5613400"/>
            <a:ext cx="431800" cy="431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131800" y="6692900"/>
            <a:ext cx="431800" cy="431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89000" y="7950200"/>
            <a:ext cx="431800" cy="431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00100" y="9359900"/>
            <a:ext cx="431800" cy="431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66800" y="10579100"/>
            <a:ext cx="431800" cy="4318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4097000" y="7874000"/>
            <a:ext cx="9969500" cy="495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808" b="0" i="0" u="none" strike="noStrike">
                <a:solidFill>
                  <a:srgbClr val="FFFFFF"/>
                </a:solidFill>
                <a:latin typeface="Roboto"/>
              </a:rPr>
              <a:t>Gandhali built &amp; optimized models • Aidan engineered features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98600" y="9321800"/>
            <a:ext cx="8877300" cy="482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728" b="0" i="0" u="none" strike="noStrike">
                <a:solidFill>
                  <a:srgbClr val="FFFFFF"/>
                </a:solidFill>
                <a:latin typeface="Roboto"/>
              </a:rPr>
              <a:t>Gandhali delivered metrics • Sanika created result visuals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376400" y="10502900"/>
            <a:ext cx="7315200" cy="508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866" b="0" i="0" u="none" strike="noStrike">
                <a:solidFill>
                  <a:srgbClr val="FFFFFF"/>
                </a:solidFill>
                <a:latin typeface="Roboto"/>
              </a:rPr>
              <a:t>Entire team aligned results to business value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79400"/>
            <a:ext cx="74460100" cy="41884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700" y="-17284700"/>
            <a:ext cx="25336500" cy="2287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126700" y="12382500"/>
            <a:ext cx="622300" cy="622300"/>
          </a:xfrm>
          <a:prstGeom prst="rect">
            <a:avLst/>
          </a:prstGeom>
          <a:effectLst>
            <a:outerShdw blurRad="221436" dist="57578" dir="18900000">
              <a:srgbClr val="FFFFFF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53700" y="12496800"/>
            <a:ext cx="368300" cy="393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60400" y="4673600"/>
            <a:ext cx="33223200" cy="6743700"/>
          </a:xfrm>
          <a:prstGeom prst="rect">
            <a:avLst/>
          </a:prstGeom>
        </p:spPr>
        <p:txBody>
          <a:bodyPr lIns="0" tIns="1155686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37916" b="0" i="0" u="none" strike="noStrike">
                <a:solidFill>
                  <a:srgbClr val="F4F4F4"/>
                </a:solidFill>
                <a:latin typeface="Urbanist Medium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11900" y="723900"/>
            <a:ext cx="12331700" cy="3530600"/>
          </a:xfrm>
          <a:prstGeom prst="rect">
            <a:avLst/>
          </a:prstGeom>
        </p:spPr>
        <p:txBody>
          <a:bodyPr lIns="0" tIns="207399" rIns="0" bIns="0" rtlCol="0" anchor="t"/>
          <a:lstStyle/>
          <a:p>
            <a:pPr lvl="0" algn="ctr">
              <a:lnSpc>
                <a:spcPct val="84660"/>
              </a:lnSpc>
            </a:pPr>
            <a:r>
              <a:rPr lang="en" sz="8595" b="0" i="0" u="none" strike="noStrike" spc="-258">
                <a:solidFill>
                  <a:srgbClr val="F4F4F4"/>
                </a:solidFill>
                <a:latin typeface="Plus Jakarta Sans Regular"/>
              </a:rPr>
              <a:t>FleeIQ: </a:t>
            </a:r>
          </a:p>
          <a:p>
            <a:pPr lvl="0" algn="ctr">
              <a:lnSpc>
                <a:spcPct val="84660"/>
              </a:lnSpc>
            </a:pPr>
            <a:r>
              <a:rPr lang="en" sz="7795" b="0" i="0" u="none" strike="noStrike" spc="-234">
                <a:solidFill>
                  <a:srgbClr val="F4F4F4"/>
                </a:solidFill>
                <a:latin typeface="Plus Jakarta Sans Regular"/>
              </a:rPr>
              <a:t>The Future of Fleet Maintenance</a:t>
            </a:r>
            <a:br>
              <a:rPr lang="en" sz="7795" b="0" i="0" u="none" strike="noStrike" spc="-234">
                <a:solidFill>
                  <a:srgbClr val="F4F4F4"/>
                </a:solidFill>
                <a:latin typeface="Plus Jakarta Sans Regular"/>
              </a:rPr>
            </a:br>
            <a:endParaRPr lang="en" sz="7795" b="0" i="0" u="none" strike="noStrike" spc="-234">
              <a:solidFill>
                <a:srgbClr val="F4F4F4"/>
              </a:solidFill>
              <a:latin typeface="Plus Jakarta Sans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871200" y="11303000"/>
            <a:ext cx="3479800" cy="927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196" b="1" i="0" u="none" strike="noStrike">
                <a:solidFill>
                  <a:srgbClr val="FFFFFF"/>
                </a:solidFill>
                <a:latin typeface="Roboto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8000" y="7645400"/>
            <a:ext cx="13716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23300" y="5880100"/>
            <a:ext cx="17259300" cy="1725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14000" y="4089400"/>
            <a:ext cx="20828000" cy="2082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300" y="5499100"/>
            <a:ext cx="471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5232400"/>
            <a:ext cx="622300" cy="622300"/>
          </a:xfrm>
          <a:prstGeom prst="rect">
            <a:avLst/>
          </a:prstGeom>
          <a:effectLst>
            <a:outerShdw blurRad="221436" dist="57578" dir="2700000">
              <a:srgbClr val="FFFFFF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4700" y="8140700"/>
            <a:ext cx="622300" cy="622300"/>
          </a:xfrm>
          <a:prstGeom prst="rect">
            <a:avLst/>
          </a:prstGeom>
          <a:effectLst>
            <a:outerShdw blurRad="221436" dist="57578" dir="2700000">
              <a:srgbClr val="FFFFFF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5300" y="10617200"/>
            <a:ext cx="622300" cy="622300"/>
          </a:xfrm>
          <a:prstGeom prst="rect">
            <a:avLst/>
          </a:prstGeom>
          <a:effectLst>
            <a:outerShdw blurRad="221436" dist="57578" dir="2700000">
              <a:srgbClr val="FFFFFF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0" y="10731500"/>
            <a:ext cx="3683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1700" y="8255000"/>
            <a:ext cx="368300" cy="393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8394700"/>
            <a:ext cx="4711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00" y="10871200"/>
            <a:ext cx="47117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9700" y="5346700"/>
            <a:ext cx="368300" cy="393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468100" y="8128000"/>
            <a:ext cx="2159000" cy="914400"/>
          </a:xfrm>
          <a:prstGeom prst="rect">
            <a:avLst/>
          </a:prstGeom>
        </p:spPr>
        <p:txBody>
          <a:bodyPr lIns="0" tIns="65193" rIns="0" bIns="0" rtlCol="0" anchor="t"/>
          <a:lstStyle/>
          <a:p>
            <a:pPr lvl="0" algn="l">
              <a:lnSpc>
                <a:spcPct val="87149"/>
              </a:lnSpc>
            </a:pPr>
            <a:r>
              <a:rPr lang="en" sz="2933" b="0" i="0" u="none" strike="noStrike" spc="-117">
                <a:solidFill>
                  <a:srgbClr val="468EFB"/>
                </a:solidFill>
                <a:latin typeface="Urbanist Medium"/>
              </a:rPr>
              <a:t>Expected Outcomes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6100" y="330200"/>
            <a:ext cx="9118600" cy="3060700"/>
          </a:xfrm>
          <a:prstGeom prst="rect">
            <a:avLst/>
          </a:prstGeom>
        </p:spPr>
        <p:txBody>
          <a:bodyPr lIns="0" tIns="316992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10400" b="0" i="0" u="none" strike="noStrike">
                <a:solidFill>
                  <a:srgbClr val="383636"/>
                </a:solidFill>
                <a:latin typeface="Urbanist Medium"/>
              </a:rPr>
              <a:t>About </a:t>
            </a:r>
          </a:p>
          <a:p>
            <a:pPr lvl="0" algn="l">
              <a:lnSpc>
                <a:spcPct val="76360"/>
              </a:lnSpc>
            </a:pPr>
            <a:r>
              <a:rPr lang="en" sz="10400" b="0" i="0" u="none" strike="noStrike">
                <a:solidFill>
                  <a:srgbClr val="383636"/>
                </a:solidFill>
                <a:latin typeface="Urbanist Medium"/>
              </a:rPr>
              <a:t>Our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504400" y="12903200"/>
            <a:ext cx="1358900" cy="444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2533" b="0" i="0" u="none" strike="noStrike" spc="-76">
                <a:solidFill>
                  <a:srgbClr val="383636"/>
                </a:solidFill>
                <a:latin typeface="Arial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06100" y="5219700"/>
            <a:ext cx="1612900" cy="914400"/>
          </a:xfrm>
          <a:prstGeom prst="rect">
            <a:avLst/>
          </a:prstGeom>
        </p:spPr>
        <p:txBody>
          <a:bodyPr lIns="0" tIns="65193" rIns="0" bIns="0" rtlCol="0" anchor="t"/>
          <a:lstStyle/>
          <a:p>
            <a:pPr lvl="0" algn="l">
              <a:lnSpc>
                <a:spcPct val="87149"/>
              </a:lnSpc>
            </a:pPr>
            <a:r>
              <a:rPr lang="en" sz="2933" b="0" i="0" u="none" strike="noStrike" spc="-117">
                <a:solidFill>
                  <a:srgbClr val="468EFB"/>
                </a:solidFill>
                <a:latin typeface="Urbanist Medium"/>
              </a:rPr>
              <a:t>Project Purpose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6100" y="12903200"/>
            <a:ext cx="2997200" cy="495300"/>
          </a:xfrm>
          <a:prstGeom prst="rect">
            <a:avLst/>
          </a:prstGeom>
        </p:spPr>
        <p:txBody>
          <a:bodyPr lIns="0" tIns="25738" rIns="0" bIns="0" rtlCol="0" anchor="t"/>
          <a:lstStyle/>
          <a:p>
            <a:pPr lvl="0" algn="l">
              <a:lnSpc>
                <a:spcPct val="102919"/>
              </a:lnSpc>
            </a:pPr>
            <a:r>
              <a:rPr lang="en" sz="2533" b="0" i="0" u="none" strike="noStrike" spc="-101">
                <a:solidFill>
                  <a:srgbClr val="383636"/>
                </a:solidFill>
                <a:latin typeface="Arial"/>
              </a:rPr>
              <a:t>FleetIQ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13800" y="1193800"/>
            <a:ext cx="15709900" cy="1041400"/>
          </a:xfrm>
          <a:prstGeom prst="rect">
            <a:avLst/>
          </a:prstGeom>
        </p:spPr>
        <p:txBody>
          <a:bodyPr lIns="0" tIns="178817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5333" b="0" i="0" u="none" strike="noStrike">
                <a:solidFill>
                  <a:srgbClr val="383636"/>
                </a:solidFill>
                <a:latin typeface="Urbanist Medium"/>
              </a:rPr>
              <a:t>Predictive Maintenance for Electric Vehicle Fleets</a:t>
            </a:r>
            <a:br>
              <a:rPr lang="en" sz="5333" b="0" i="0" u="none" strike="noStrike">
                <a:solidFill>
                  <a:srgbClr val="383636"/>
                </a:solidFill>
                <a:latin typeface="Urbanist Medium"/>
              </a:rPr>
            </a:br>
            <a:endParaRPr lang="en" sz="5333" b="0" i="0" u="none" strike="noStrike">
              <a:solidFill>
                <a:srgbClr val="383636"/>
              </a:solidFill>
              <a:latin typeface="Urbanist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928600" y="5270500"/>
            <a:ext cx="10388600" cy="1231900"/>
          </a:xfrm>
          <a:prstGeom prst="rect">
            <a:avLst/>
          </a:prstGeom>
        </p:spPr>
        <p:txBody>
          <a:bodyPr lIns="0" tIns="19812" rIns="0" bIns="0" rtlCol="0" anchor="t"/>
          <a:lstStyle/>
          <a:p>
            <a:pPr lvl="0" algn="l">
              <a:lnSpc>
                <a:spcPct val="105410"/>
              </a:lnSpc>
            </a:pPr>
            <a:r>
              <a:rPr lang="en" sz="2400" b="0" i="0" u="none" strike="noStrike" spc="-72">
                <a:solidFill>
                  <a:srgbClr val="383636"/>
                </a:solidFill>
                <a:latin typeface="Plus Jakarta Sans Regular"/>
              </a:rPr>
              <a:t>To build a predictive maintenance system that replaces fixed-interval EV servicing with accurate, data-driven forecasts to reduce failures, downtime and cost.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88700" y="10604500"/>
            <a:ext cx="2489200" cy="914400"/>
          </a:xfrm>
          <a:prstGeom prst="rect">
            <a:avLst/>
          </a:prstGeom>
        </p:spPr>
        <p:txBody>
          <a:bodyPr lIns="0" tIns="65193" rIns="0" bIns="0" rtlCol="0" anchor="t"/>
          <a:lstStyle/>
          <a:p>
            <a:pPr lvl="0" algn="l">
              <a:lnSpc>
                <a:spcPct val="87149"/>
              </a:lnSpc>
            </a:pPr>
            <a:r>
              <a:rPr lang="en" sz="2933" b="0" i="0" u="none" strike="noStrike" spc="-117">
                <a:solidFill>
                  <a:srgbClr val="468EFB"/>
                </a:solidFill>
                <a:latin typeface="Urbanist Medium"/>
              </a:rPr>
              <a:t>Operating Philosophy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84200" y="10782300"/>
            <a:ext cx="10388600" cy="850900"/>
          </a:xfrm>
          <a:prstGeom prst="rect">
            <a:avLst/>
          </a:prstGeom>
        </p:spPr>
        <p:txBody>
          <a:bodyPr lIns="0" tIns="19812" rIns="0" bIns="0" rtlCol="0" anchor="t"/>
          <a:lstStyle/>
          <a:p>
            <a:pPr lvl="0" algn="l">
              <a:lnSpc>
                <a:spcPct val="105410"/>
              </a:lnSpc>
            </a:pPr>
            <a:r>
              <a:rPr lang="en" sz="2400" b="0" i="0" u="none" strike="noStrike" spc="-72">
                <a:solidFill>
                  <a:srgbClr val="383636"/>
                </a:solidFill>
                <a:latin typeface="Plus Jakarta Sans Regular"/>
              </a:rPr>
              <a:t>Maintain EVs based on real health signals, not schedules — act before failure using continuous telematics and ML insights.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74700" y="8293100"/>
            <a:ext cx="10388600" cy="850900"/>
          </a:xfrm>
          <a:prstGeom prst="rect">
            <a:avLst/>
          </a:prstGeom>
        </p:spPr>
        <p:txBody>
          <a:bodyPr lIns="0" tIns="19812" rIns="0" bIns="0" rtlCol="0" anchor="t"/>
          <a:lstStyle/>
          <a:p>
            <a:pPr lvl="0" algn="l">
              <a:lnSpc>
                <a:spcPct val="105410"/>
              </a:lnSpc>
            </a:pPr>
            <a:r>
              <a:rPr lang="en" sz="2400" b="0" i="0" u="none" strike="noStrike" spc="-72">
                <a:solidFill>
                  <a:srgbClr val="383636"/>
                </a:solidFill>
                <a:latin typeface="Plus Jakarta Sans Regular"/>
              </a:rPr>
              <a:t>A model that predicts Remaining Useful Life (RUL) and identifies failing components (CHS), enabling planned, cost-efficient maintenance.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28600" y="-1866900"/>
            <a:ext cx="74460100" cy="41884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5969000"/>
            <a:ext cx="6680200" cy="80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7277100"/>
            <a:ext cx="4914900" cy="67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8305800"/>
            <a:ext cx="6362700" cy="774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600" y="7289800"/>
            <a:ext cx="6438900" cy="55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0" y="8191500"/>
            <a:ext cx="6845300" cy="965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41900"/>
            <a:ext cx="248666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9700" y="8432800"/>
            <a:ext cx="6794500" cy="914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2999700" y="3898900"/>
            <a:ext cx="622300" cy="622300"/>
          </a:xfrm>
          <a:prstGeom prst="rect">
            <a:avLst/>
          </a:prstGeom>
          <a:effectLst>
            <a:outerShdw blurRad="221436" dist="57578" dir="18900000">
              <a:srgbClr val="FFFFFF">
                <a:alpha val="10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23126700" y="4013200"/>
            <a:ext cx="368300" cy="393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2504400" y="12903200"/>
            <a:ext cx="1358900" cy="444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2533" b="0" i="0" u="none" strike="noStrike" spc="-76">
                <a:solidFill>
                  <a:srgbClr val="F4F4F4"/>
                </a:solidFill>
                <a:latin typeface="Urbanist Semi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6100" y="12903200"/>
            <a:ext cx="2997200" cy="495300"/>
          </a:xfrm>
          <a:prstGeom prst="rect">
            <a:avLst/>
          </a:prstGeom>
        </p:spPr>
        <p:txBody>
          <a:bodyPr lIns="0" tIns="25738" rIns="0" bIns="0" rtlCol="0" anchor="t"/>
          <a:lstStyle/>
          <a:p>
            <a:pPr lvl="0" algn="l">
              <a:lnSpc>
                <a:spcPct val="102919"/>
              </a:lnSpc>
            </a:pPr>
            <a:r>
              <a:rPr lang="en" sz="2533" b="0" i="0" u="none" strike="noStrike" spc="-101">
                <a:solidFill>
                  <a:srgbClr val="F4F4F4"/>
                </a:solidFill>
                <a:latin typeface="Urbanist SemiBold"/>
              </a:rPr>
              <a:t>FleetIQ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74800" y="6134100"/>
            <a:ext cx="4254500" cy="685800"/>
          </a:xfrm>
          <a:prstGeom prst="rect">
            <a:avLst/>
          </a:prstGeom>
        </p:spPr>
        <p:txBody>
          <a:bodyPr lIns="0" tIns="118025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3872" b="1" i="0" u="none" strike="noStrike">
                <a:solidFill>
                  <a:srgbClr val="F4F4F4"/>
                </a:solidFill>
                <a:latin typeface="Urbanist Medium"/>
              </a:rPr>
              <a:t>Why it matters?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9100" y="279400"/>
            <a:ext cx="25984200" cy="4025900"/>
          </a:xfrm>
          <a:prstGeom prst="rect">
            <a:avLst/>
          </a:prstGeom>
        </p:spPr>
        <p:txBody>
          <a:bodyPr lIns="0" tIns="690880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22666" b="0" i="0" u="none" strike="noStrike">
                <a:solidFill>
                  <a:srgbClr val="F4F4F4"/>
                </a:solidFill>
                <a:latin typeface="Urbanist Medium"/>
              </a:rPr>
              <a:t>Project Motivation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2000" y="7353300"/>
            <a:ext cx="5156200" cy="546100"/>
          </a:xfrm>
          <a:prstGeom prst="rect">
            <a:avLst/>
          </a:prstGeom>
        </p:spPr>
        <p:txBody>
          <a:bodyPr lIns="0" tIns="93641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3072" b="0" i="0" u="none" strike="noStrike">
                <a:solidFill>
                  <a:srgbClr val="F4F4F4"/>
                </a:solidFill>
                <a:latin typeface="Urbanist Medium"/>
              </a:rPr>
              <a:t>EV fleets need reliability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36000" y="7289800"/>
            <a:ext cx="7061200" cy="546100"/>
          </a:xfrm>
          <a:prstGeom prst="rect">
            <a:avLst/>
          </a:prstGeom>
        </p:spPr>
        <p:txBody>
          <a:bodyPr lIns="0" tIns="93641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3072" b="0" i="0" u="none" strike="noStrike">
                <a:solidFill>
                  <a:srgbClr val="F4F4F4"/>
                </a:solidFill>
                <a:latin typeface="Urbanist Medium"/>
              </a:rPr>
              <a:t>Sensor + ML predicts failures early.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1200" y="8445500"/>
            <a:ext cx="6362700" cy="698500"/>
          </a:xfrm>
          <a:prstGeom prst="rect">
            <a:avLst/>
          </a:prstGeom>
        </p:spPr>
        <p:txBody>
          <a:bodyPr lIns="0" tIns="93641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3072" b="0" i="0" u="none" strike="noStrike">
                <a:solidFill>
                  <a:srgbClr val="F4F4F4"/>
                </a:solidFill>
                <a:latin typeface="Urbanist Medium"/>
              </a:rPr>
              <a:t>Current maintenance is inefficient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65600" y="8432800"/>
            <a:ext cx="7023100" cy="1054100"/>
          </a:xfrm>
          <a:prstGeom prst="rect">
            <a:avLst/>
          </a:prstGeom>
        </p:spPr>
        <p:txBody>
          <a:bodyPr lIns="0" tIns="93641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3072" b="0" i="0" u="none" strike="noStrike">
                <a:solidFill>
                  <a:srgbClr val="F4F4F4"/>
                </a:solidFill>
                <a:latin typeface="Urbanist Medium"/>
              </a:rPr>
              <a:t>Excited to build a scalable predictive maintenance solution (FleetIQ).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72000" y="7327900"/>
            <a:ext cx="6489700" cy="901700"/>
          </a:xfrm>
          <a:prstGeom prst="rect">
            <a:avLst/>
          </a:prstGeom>
        </p:spPr>
        <p:txBody>
          <a:bodyPr lIns="0" tIns="93641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3072" b="0" i="0" u="none" strike="noStrike">
                <a:solidFill>
                  <a:srgbClr val="F4F4F4"/>
                </a:solidFill>
                <a:latin typeface="Urbanist Medium"/>
              </a:rPr>
              <a:t>Passion for real-world IoT + data science + EV health.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63000" y="6070600"/>
            <a:ext cx="6769100" cy="685800"/>
          </a:xfrm>
          <a:prstGeom prst="rect">
            <a:avLst/>
          </a:prstGeom>
        </p:spPr>
        <p:txBody>
          <a:bodyPr lIns="0" tIns="118025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3872" b="1" i="0" u="none" strike="noStrike">
                <a:solidFill>
                  <a:srgbClr val="F4F4F4"/>
                </a:solidFill>
                <a:latin typeface="Urbanist Medium"/>
              </a:rPr>
              <a:t>Why Predictive Maintainace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400" y="6057900"/>
            <a:ext cx="6680200" cy="800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46600" y="5880100"/>
            <a:ext cx="6070600" cy="8001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8135600" y="5905500"/>
            <a:ext cx="5308600" cy="685800"/>
          </a:xfrm>
          <a:prstGeom prst="rect">
            <a:avLst/>
          </a:prstGeom>
        </p:spPr>
        <p:txBody>
          <a:bodyPr lIns="0" tIns="118025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3872" b="1" i="0" u="none" strike="noStrike">
                <a:solidFill>
                  <a:srgbClr val="F4F4F4"/>
                </a:solidFill>
                <a:latin typeface="Urbanist Medium"/>
              </a:rPr>
              <a:t>Team Motivation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25900" y="7239000"/>
            <a:ext cx="6692900" cy="952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572500" y="8242300"/>
            <a:ext cx="7023100" cy="901700"/>
          </a:xfrm>
          <a:prstGeom prst="rect">
            <a:avLst/>
          </a:prstGeom>
        </p:spPr>
        <p:txBody>
          <a:bodyPr lIns="0" tIns="93641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3072" b="0" i="0" u="none" strike="noStrike">
                <a:solidFill>
                  <a:srgbClr val="F4F4F4"/>
                </a:solidFill>
                <a:latin typeface="Urbanist Medium"/>
              </a:rPr>
              <a:t>Improves safety, reduces downtime and extends vehicle lifespan.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908300" y="12522200"/>
            <a:ext cx="69723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11430000"/>
            <a:ext cx="20828000" cy="2082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182600" y="12522200"/>
            <a:ext cx="6972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93100" y="9131300"/>
            <a:ext cx="9144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78200" y="10350500"/>
            <a:ext cx="6972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7600" y="8801100"/>
            <a:ext cx="622300" cy="622300"/>
          </a:xfrm>
          <a:prstGeom prst="rect">
            <a:avLst/>
          </a:prstGeom>
          <a:effectLst>
            <a:outerShdw blurRad="221436" dist="57578" dir="2700000">
              <a:srgbClr val="FFFFFF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7600" y="4330700"/>
            <a:ext cx="622300" cy="622300"/>
          </a:xfrm>
          <a:prstGeom prst="rect">
            <a:avLst/>
          </a:prstGeom>
          <a:effectLst>
            <a:outerShdw blurRad="221436" dist="57578" dir="2700000">
              <a:srgbClr val="FFFFFF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6642100"/>
            <a:ext cx="622300" cy="622300"/>
          </a:xfrm>
          <a:prstGeom prst="rect">
            <a:avLst/>
          </a:prstGeom>
          <a:effectLst>
            <a:outerShdw blurRad="221436" dist="57578" dir="2700000">
              <a:srgbClr val="FFFFFF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8801100"/>
            <a:ext cx="622300" cy="622300"/>
          </a:xfrm>
          <a:prstGeom prst="rect">
            <a:avLst/>
          </a:prstGeom>
          <a:effectLst>
            <a:outerShdw blurRad="221436" dist="57578" dir="2700000">
              <a:srgbClr val="FFFFFF">
                <a:alpha val="10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" y="8915400"/>
            <a:ext cx="368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200" y="6756400"/>
            <a:ext cx="368300" cy="39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74600" y="4445000"/>
            <a:ext cx="368300" cy="393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378700" y="6159500"/>
            <a:ext cx="5702300" cy="1422400"/>
          </a:xfrm>
          <a:prstGeom prst="rect">
            <a:avLst/>
          </a:prstGeom>
        </p:spPr>
        <p:txBody>
          <a:bodyPr lIns="0" tIns="177800" rIns="0" bIns="0" rtlCol="0" anchor="t"/>
          <a:lstStyle/>
          <a:p>
            <a:pPr lvl="0" algn="l">
              <a:lnSpc>
                <a:spcPct val="87149"/>
              </a:lnSpc>
            </a:pPr>
            <a:r>
              <a:rPr lang="en" sz="8000" b="0" i="0" u="none" strike="noStrike" spc="-320">
                <a:solidFill>
                  <a:srgbClr val="468EFB"/>
                </a:solidFill>
                <a:latin typeface="Urbanist Regular"/>
              </a:rPr>
              <a:t>Data Profile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84600" y="8915400"/>
            <a:ext cx="368300" cy="393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04900" y="10007600"/>
            <a:ext cx="4673600" cy="2006600"/>
          </a:xfrm>
          <a:prstGeom prst="rect">
            <a:avLst/>
          </a:prstGeom>
        </p:spPr>
        <p:txBody>
          <a:bodyPr lIns="0" tIns="19812" rIns="0" bIns="0" rtlCol="0" anchor="t"/>
          <a:lstStyle/>
          <a:p>
            <a:pPr marL="342900" lvl="1" indent="-342900" algn="l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400" b="0" i="0" u="none" strike="noStrike" spc="-72">
                <a:solidFill>
                  <a:srgbClr val="383636"/>
                </a:solidFill>
                <a:latin typeface="Plus Jakarta Sans SemiBold"/>
              </a:rPr>
              <a:t>EVIoT-PredictiveMaint dataset from IoT-enabled EV fleets</a:t>
            </a:r>
          </a:p>
          <a:p>
            <a:pPr marL="342900" lvl="1" indent="-342900" algn="l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400" b="0" i="0" u="none" strike="noStrike" spc="-72">
                <a:solidFill>
                  <a:srgbClr val="383636"/>
                </a:solidFill>
                <a:latin typeface="Plus Jakarta Sans SemiBold"/>
              </a:rPr>
              <a:t>Multi-sensor data: battery temp, SoH, vibration, brake wear, voltage, cycles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6100" y="330200"/>
            <a:ext cx="9118600" cy="3556000"/>
          </a:xfrm>
          <a:prstGeom prst="rect">
            <a:avLst/>
          </a:prstGeom>
        </p:spPr>
        <p:txBody>
          <a:bodyPr lIns="0" tIns="316992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10400" b="0" i="0" u="none" strike="noStrike">
                <a:solidFill>
                  <a:srgbClr val="383636"/>
                </a:solidFill>
                <a:latin typeface="Urbanist Medium"/>
              </a:rPr>
              <a:t>Data Overview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406100" y="12903200"/>
            <a:ext cx="457200" cy="444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2533" b="0" i="0" u="none" strike="noStrike" spc="-76">
                <a:solidFill>
                  <a:srgbClr val="383636"/>
                </a:solidFill>
                <a:latin typeface="Urbanist Semi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4900" y="8331200"/>
            <a:ext cx="5715000" cy="1447800"/>
          </a:xfrm>
          <a:prstGeom prst="rect">
            <a:avLst/>
          </a:prstGeom>
        </p:spPr>
        <p:txBody>
          <a:bodyPr lIns="0" tIns="180763" rIns="0" bIns="0" rtlCol="0" anchor="t"/>
          <a:lstStyle/>
          <a:p>
            <a:pPr lvl="0" algn="l">
              <a:lnSpc>
                <a:spcPct val="87149"/>
              </a:lnSpc>
            </a:pPr>
            <a:r>
              <a:rPr lang="en" sz="8133" b="0" i="0" u="none" strike="noStrike" spc="-325">
                <a:solidFill>
                  <a:srgbClr val="468EFB"/>
                </a:solidFill>
                <a:latin typeface="Urbanist Regular"/>
              </a:rPr>
              <a:t>Data Source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6100" y="12903200"/>
            <a:ext cx="2997200" cy="495300"/>
          </a:xfrm>
          <a:prstGeom prst="rect">
            <a:avLst/>
          </a:prstGeom>
        </p:spPr>
        <p:txBody>
          <a:bodyPr lIns="0" tIns="25738" rIns="0" bIns="0" rtlCol="0" anchor="t"/>
          <a:lstStyle/>
          <a:p>
            <a:pPr lvl="0" algn="l">
              <a:lnSpc>
                <a:spcPct val="102919"/>
              </a:lnSpc>
            </a:pPr>
            <a:r>
              <a:rPr lang="en" sz="2533" b="0" i="0" u="none" strike="noStrike" spc="-101">
                <a:solidFill>
                  <a:srgbClr val="383636"/>
                </a:solidFill>
                <a:latin typeface="Urbanist SemiBold"/>
              </a:rPr>
              <a:t>FleetIQ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85800" y="3848100"/>
            <a:ext cx="8064500" cy="1422400"/>
          </a:xfrm>
          <a:prstGeom prst="rect">
            <a:avLst/>
          </a:prstGeom>
        </p:spPr>
        <p:txBody>
          <a:bodyPr lIns="0" tIns="177800" rIns="0" bIns="0" rtlCol="0" anchor="t"/>
          <a:lstStyle/>
          <a:p>
            <a:pPr lvl="0" algn="l">
              <a:lnSpc>
                <a:spcPct val="87149"/>
              </a:lnSpc>
            </a:pPr>
            <a:r>
              <a:rPr lang="en" sz="8000" b="0" i="0" u="none" strike="noStrike" spc="-320">
                <a:solidFill>
                  <a:srgbClr val="468EFB"/>
                </a:solidFill>
                <a:latin typeface="Urbanist Regular"/>
              </a:rPr>
              <a:t>Why this  matters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195800" y="8331200"/>
            <a:ext cx="5727700" cy="1790700"/>
          </a:xfrm>
          <a:prstGeom prst="rect">
            <a:avLst/>
          </a:prstGeom>
        </p:spPr>
        <p:txBody>
          <a:bodyPr lIns="0" tIns="186690" rIns="0" bIns="0" rtlCol="0" anchor="t"/>
          <a:lstStyle/>
          <a:p>
            <a:pPr lvl="0" algn="l">
              <a:lnSpc>
                <a:spcPct val="87149"/>
              </a:lnSpc>
            </a:pPr>
            <a:r>
              <a:rPr lang="en" sz="8400" b="0" i="0" u="none" strike="noStrike" spc="-336">
                <a:solidFill>
                  <a:srgbClr val="468EFB"/>
                </a:solidFill>
                <a:latin typeface="Urbanist Regular"/>
              </a:rPr>
              <a:t>Innovation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78700" y="7848600"/>
            <a:ext cx="4673600" cy="2387600"/>
          </a:xfrm>
          <a:prstGeom prst="rect">
            <a:avLst/>
          </a:prstGeom>
        </p:spPr>
        <p:txBody>
          <a:bodyPr lIns="0" tIns="19812" rIns="0" bIns="0" rtlCol="0" anchor="t"/>
          <a:lstStyle/>
          <a:p>
            <a:pPr marL="342900" lvl="1" indent="-342900" algn="l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400" b="1" i="0" u="none" strike="noStrike" spc="-72">
                <a:solidFill>
                  <a:srgbClr val="1187CF"/>
                </a:solidFill>
                <a:latin typeface="Plus Jakarta Sans SemiBold"/>
              </a:rPr>
              <a:t>175,393</a:t>
            </a:r>
            <a:r>
              <a:rPr lang="en" sz="2400" b="0" i="0" u="none" strike="noStrike" spc="-72">
                <a:solidFill>
                  <a:srgbClr val="383636"/>
                </a:solidFill>
                <a:latin typeface="Plus Jakarta Sans SemiBold"/>
              </a:rPr>
              <a:t> observations •</a:t>
            </a:r>
            <a:r>
              <a:rPr lang="en" sz="2400" b="0" i="0" u="none" strike="noStrike" spc="-72">
                <a:solidFill>
                  <a:srgbClr val="1187CF"/>
                </a:solidFill>
                <a:latin typeface="Plus Jakarta Sans SemiBold"/>
              </a:rPr>
              <a:t> 31</a:t>
            </a:r>
            <a:r>
              <a:rPr lang="en" sz="2400" b="0" i="0" u="none" strike="noStrike" spc="-72">
                <a:solidFill>
                  <a:srgbClr val="383636"/>
                </a:solidFill>
                <a:latin typeface="Plus Jakarta Sans SemiBold"/>
              </a:rPr>
              <a:t> features</a:t>
            </a:r>
          </a:p>
          <a:p>
            <a:pPr marL="342900" lvl="1" indent="-342900" algn="l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400" b="1" i="0" u="none" strike="noStrike" spc="-72">
                <a:solidFill>
                  <a:srgbClr val="1187CF"/>
                </a:solidFill>
                <a:latin typeface="Plus Jakarta Sans SemiBold"/>
              </a:rPr>
              <a:t>15-minute </a:t>
            </a:r>
            <a:r>
              <a:rPr lang="en" sz="2400" b="0" i="0" u="none" strike="noStrike" spc="-72">
                <a:solidFill>
                  <a:srgbClr val="383636"/>
                </a:solidFill>
                <a:latin typeface="Plus Jakarta Sans SemiBold"/>
              </a:rPr>
              <a:t>telemetry readings over 5 years (2020–2025)</a:t>
            </a:r>
          </a:p>
          <a:p>
            <a:pPr marL="342900" lvl="1" indent="-342900" algn="l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400" b="0" i="0" u="none" strike="noStrike" spc="-72">
                <a:solidFill>
                  <a:srgbClr val="383636"/>
                </a:solidFill>
                <a:latin typeface="Plus Jakarta Sans SemiBold"/>
              </a:rPr>
              <a:t>Fully clean dataset </a:t>
            </a:r>
            <a:r>
              <a:rPr lang="en" sz="2400" b="1" i="0" u="none" strike="noStrike" spc="-72">
                <a:solidFill>
                  <a:srgbClr val="1187CF"/>
                </a:solidFill>
                <a:latin typeface="Plus Jakarta Sans SemiBold"/>
              </a:rPr>
              <a:t>with zero missing values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33400" y="5537200"/>
            <a:ext cx="4673600" cy="3162300"/>
          </a:xfrm>
          <a:prstGeom prst="rect">
            <a:avLst/>
          </a:prstGeom>
        </p:spPr>
        <p:txBody>
          <a:bodyPr lIns="0" tIns="19812" rIns="0" bIns="0" rtlCol="0" anchor="t"/>
          <a:lstStyle/>
          <a:p>
            <a:pPr marL="342900" lvl="1" indent="-342900" algn="l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400" b="0" i="0" u="none" strike="noStrike" spc="-72">
                <a:solidFill>
                  <a:srgbClr val="383636"/>
                </a:solidFill>
                <a:latin typeface="Plus Jakarta Sans SemiBold"/>
              </a:rPr>
              <a:t>High-resolution signals capture real degradation patterns</a:t>
            </a:r>
          </a:p>
          <a:p>
            <a:pPr marL="342900" lvl="1" indent="-342900" algn="l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400" b="0" i="0" u="none" strike="noStrike" spc="-72">
                <a:solidFill>
                  <a:srgbClr val="383636"/>
                </a:solidFill>
                <a:latin typeface="Plus Jakarta Sans SemiBold"/>
              </a:rPr>
              <a:t>Required for accurate </a:t>
            </a:r>
            <a:r>
              <a:rPr lang="en" sz="2400" b="1" i="0" u="none" strike="noStrike" spc="-72">
                <a:solidFill>
                  <a:srgbClr val="18A8F1"/>
                </a:solidFill>
                <a:latin typeface="Plus Jakarta Sans SemiBold"/>
              </a:rPr>
              <a:t>RUL &amp; CHS </a:t>
            </a:r>
            <a:r>
              <a:rPr lang="en" sz="2400" b="0" i="0" u="none" strike="noStrike" spc="-72">
                <a:solidFill>
                  <a:srgbClr val="383636"/>
                </a:solidFill>
                <a:latin typeface="Plus Jakarta Sans SemiBold"/>
              </a:rPr>
              <a:t>predictions</a:t>
            </a:r>
          </a:p>
          <a:p>
            <a:pPr marL="342900" lvl="1" indent="-342900" algn="l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400" b="0" i="0" u="none" strike="noStrike" spc="-72">
                <a:solidFill>
                  <a:srgbClr val="383636"/>
                </a:solidFill>
                <a:latin typeface="Plus Jakarta Sans SemiBold"/>
              </a:rPr>
              <a:t>Enables both forecasting (“when”) and diagnostics (“why”)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195800" y="10007600"/>
            <a:ext cx="4673600" cy="3162300"/>
          </a:xfrm>
          <a:prstGeom prst="rect">
            <a:avLst/>
          </a:prstGeom>
        </p:spPr>
        <p:txBody>
          <a:bodyPr lIns="0" tIns="19812" rIns="0" bIns="0" rtlCol="0" anchor="t"/>
          <a:lstStyle/>
          <a:p>
            <a:pPr marL="342900" lvl="1" indent="-342900" algn="l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400" b="0" i="0" u="none" strike="noStrike" spc="-72">
                <a:solidFill>
                  <a:srgbClr val="383636"/>
                </a:solidFill>
                <a:latin typeface="Plus Jakarta Sans SemiBold"/>
              </a:rPr>
              <a:t>Uses real EV telematics for </a:t>
            </a:r>
            <a:r>
              <a:rPr lang="en" sz="2400" b="1" i="0" u="none" strike="noStrike" spc="-72">
                <a:solidFill>
                  <a:srgbClr val="1187CF"/>
                </a:solidFill>
                <a:latin typeface="Plus Jakarta Sans SemiBold"/>
              </a:rPr>
              <a:t>condition-based maintenance</a:t>
            </a:r>
            <a:r>
              <a:rPr lang="en" sz="2400" b="0" i="0" u="none" strike="noStrike" spc="-72">
                <a:solidFill>
                  <a:srgbClr val="383636"/>
                </a:solidFill>
                <a:latin typeface="Plus Jakarta Sans SemiBold"/>
              </a:rPr>
              <a:t>, not assumptions</a:t>
            </a:r>
          </a:p>
          <a:p>
            <a:pPr marL="342900" lvl="1" indent="-342900" algn="l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400" b="0" i="0" u="none" strike="noStrike" spc="-72">
                <a:solidFill>
                  <a:srgbClr val="383636"/>
                </a:solidFill>
                <a:latin typeface="Plus Jakarta Sans SemiBold"/>
              </a:rPr>
              <a:t>Combines physics-driven signals + machine learning</a:t>
            </a:r>
          </a:p>
          <a:p>
            <a:pPr marL="342900" lvl="1" indent="-342900" algn="l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400" b="0" i="0" u="none" strike="noStrike" spc="-72">
                <a:solidFill>
                  <a:srgbClr val="383636"/>
                </a:solidFill>
                <a:latin typeface="Plus Jakarta Sans SemiBold"/>
              </a:rPr>
              <a:t>Enables actionable insights: early failure detection &amp; component-level diagnosis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902700" y="8991600"/>
            <a:ext cx="29464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10172700"/>
            <a:ext cx="622300" cy="622300"/>
          </a:xfrm>
          <a:prstGeom prst="rect">
            <a:avLst/>
          </a:prstGeom>
          <a:effectLst>
            <a:outerShdw blurRad="221436" dist="57578" dir="2700000">
              <a:srgbClr val="FFFFFF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400" y="10287000"/>
            <a:ext cx="368300" cy="39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500" y="4089400"/>
            <a:ext cx="6045200" cy="5930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417800" y="9296400"/>
            <a:ext cx="29464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73100" y="4064000"/>
            <a:ext cx="6477000" cy="593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10464800"/>
            <a:ext cx="622300" cy="622300"/>
          </a:xfrm>
          <a:prstGeom prst="rect">
            <a:avLst/>
          </a:prstGeom>
          <a:effectLst>
            <a:outerShdw blurRad="221436" dist="57578" dir="2700000">
              <a:srgbClr val="FFFFFF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00500" y="10579100"/>
            <a:ext cx="3683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5100" y="4711700"/>
            <a:ext cx="4546600" cy="4343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24700" y="-139700"/>
            <a:ext cx="13601700" cy="1360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121400" y="6642100"/>
            <a:ext cx="145034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46100" y="355600"/>
            <a:ext cx="11087100" cy="3060700"/>
          </a:xfrm>
          <a:prstGeom prst="rect">
            <a:avLst/>
          </a:prstGeom>
        </p:spPr>
        <p:txBody>
          <a:bodyPr lIns="0" tIns="316992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10400" b="0" i="0" u="none" strike="noStrike">
                <a:solidFill>
                  <a:srgbClr val="383636"/>
                </a:solidFill>
                <a:latin typeface="Urbanist Medium"/>
              </a:rPr>
              <a:t>Model Conjectures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504400" y="12903200"/>
            <a:ext cx="1358900" cy="444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2533" b="0" i="0" u="none" strike="noStrike" spc="-76">
                <a:solidFill>
                  <a:srgbClr val="383636"/>
                </a:solidFill>
                <a:latin typeface="Urbanist Semi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6100" y="12903200"/>
            <a:ext cx="2997200" cy="495300"/>
          </a:xfrm>
          <a:prstGeom prst="rect">
            <a:avLst/>
          </a:prstGeom>
        </p:spPr>
        <p:txBody>
          <a:bodyPr lIns="0" tIns="25738" rIns="0" bIns="0" rtlCol="0" anchor="t"/>
          <a:lstStyle/>
          <a:p>
            <a:pPr lvl="0" algn="l">
              <a:lnSpc>
                <a:spcPct val="102919"/>
              </a:lnSpc>
            </a:pPr>
            <a:r>
              <a:rPr lang="en" sz="2533" b="0" i="0" u="none" strike="noStrike" spc="-101">
                <a:solidFill>
                  <a:srgbClr val="383636"/>
                </a:solidFill>
                <a:latin typeface="Urbanist SemiBold"/>
              </a:rPr>
              <a:t>FleetIQ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11400" y="10553700"/>
            <a:ext cx="5143500" cy="1892300"/>
          </a:xfrm>
          <a:prstGeom prst="rect">
            <a:avLst/>
          </a:prstGeom>
        </p:spPr>
        <p:txBody>
          <a:bodyPr lIns="0" tIns="18712" rIns="0" bIns="0" rtlCol="0" anchor="t"/>
          <a:lstStyle/>
          <a:p>
            <a:pPr marL="342900" lvl="1" indent="-342900" algn="ctr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266" b="0" i="0" u="none" strike="noStrike" spc="-68">
                <a:solidFill>
                  <a:srgbClr val="383636"/>
                </a:solidFill>
                <a:latin typeface="Plus Jakarta Sans SemiBold"/>
              </a:rPr>
              <a:t>Battery Temperature, Motor Vibration, Charge Cycles drive degradation</a:t>
            </a:r>
          </a:p>
          <a:p>
            <a:pPr marL="342900" lvl="1" indent="-342900" algn="ctr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266" b="0" i="0" u="none" strike="noStrike" spc="-68">
                <a:solidFill>
                  <a:srgbClr val="383636"/>
                </a:solidFill>
                <a:latin typeface="Plus Jakarta Sans SemiBold"/>
              </a:rPr>
              <a:t>Better than mileage/speed</a:t>
            </a:r>
          </a:p>
          <a:p>
            <a:pPr marL="342900" lvl="1" indent="-342900" algn="ctr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266" b="0" i="0" u="none" strike="noStrike" spc="-68">
                <a:solidFill>
                  <a:srgbClr val="383636"/>
                </a:solidFill>
                <a:latin typeface="Plus Jakarta Sans SemiBold"/>
              </a:rPr>
              <a:t>Foundation for RUL model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92400" y="6400800"/>
            <a:ext cx="4699000" cy="1155700"/>
          </a:xfrm>
          <a:prstGeom prst="rect">
            <a:avLst/>
          </a:prstGeom>
        </p:spPr>
        <p:txBody>
          <a:bodyPr lIns="0" tIns="82840" rIns="0" bIns="0" rtlCol="0" anchor="t"/>
          <a:lstStyle/>
          <a:p>
            <a:pPr lvl="0" algn="ctr">
              <a:lnSpc>
                <a:spcPct val="87149"/>
              </a:lnSpc>
            </a:pPr>
            <a:r>
              <a:rPr lang="en" sz="3727" b="0" i="0" u="none" strike="noStrike" spc="-149">
                <a:solidFill>
                  <a:srgbClr val="383636"/>
                </a:solidFill>
                <a:latin typeface="Urbanist Regular"/>
              </a:rPr>
              <a:t>Conjecture 1: 
Stress Predicts RUL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68400" y="6172200"/>
            <a:ext cx="5930900" cy="1206500"/>
          </a:xfrm>
          <a:prstGeom prst="rect">
            <a:avLst/>
          </a:prstGeom>
        </p:spPr>
        <p:txBody>
          <a:bodyPr lIns="0" tIns="85936" rIns="0" bIns="0" rtlCol="0" anchor="t"/>
          <a:lstStyle/>
          <a:p>
            <a:pPr lvl="0" algn="ctr">
              <a:lnSpc>
                <a:spcPct val="87149"/>
              </a:lnSpc>
            </a:pPr>
            <a:r>
              <a:rPr lang="en" sz="3866" b="0" i="0" u="none" strike="noStrike" spc="-155">
                <a:solidFill>
                  <a:srgbClr val="468EFB"/>
                </a:solidFill>
                <a:latin typeface="Urbanist Regular"/>
              </a:rPr>
              <a:t>Conjecture 3: </a:t>
            </a:r>
          </a:p>
          <a:p>
            <a:pPr lvl="0" algn="ctr">
              <a:lnSpc>
                <a:spcPct val="87149"/>
              </a:lnSpc>
            </a:pPr>
            <a:r>
              <a:rPr lang="en" sz="3866" b="0" i="0" u="none" strike="noStrike" spc="-155">
                <a:solidFill>
                  <a:srgbClr val="468EFB"/>
                </a:solidFill>
                <a:latin typeface="Urbanist Regular"/>
              </a:rPr>
              <a:t>CHS Driven by Key Sensors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097000" y="11417300"/>
            <a:ext cx="5791200" cy="1168400"/>
          </a:xfrm>
          <a:prstGeom prst="rect">
            <a:avLst/>
          </a:prstGeom>
        </p:spPr>
        <p:txBody>
          <a:bodyPr lIns="0" tIns="18712" rIns="0" bIns="0" rtlCol="0" anchor="t"/>
          <a:lstStyle/>
          <a:p>
            <a:pPr marL="342900" lvl="1" indent="-342900" algn="ctr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266" b="0" i="0" u="none" strike="noStrike" spc="-68">
                <a:solidFill>
                  <a:srgbClr val="468EFB"/>
                </a:solidFill>
                <a:latin typeface="Plus Jakarta Sans SemiBold"/>
              </a:rPr>
              <a:t>Identifies where degradation occurs</a:t>
            </a:r>
          </a:p>
          <a:p>
            <a:pPr marL="342900" lvl="1" indent="-342900" algn="ctr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266" b="0" i="0" u="none" strike="noStrike" spc="-68">
                <a:solidFill>
                  <a:srgbClr val="468EFB"/>
                </a:solidFill>
                <a:latin typeface="Plus Jakarta Sans SemiBold"/>
              </a:rPr>
              <a:t>Enables diagnostics</a:t>
            </a:r>
          </a:p>
          <a:p>
            <a:pPr marL="342900" lvl="1" indent="-342900" algn="ctr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266" b="0" i="0" u="none" strike="noStrike" spc="-68">
                <a:solidFill>
                  <a:srgbClr val="468EFB"/>
                </a:solidFill>
                <a:latin typeface="Plus Jakarta Sans SemiBold"/>
              </a:rPr>
              <a:t>Drives FleeIQ’s actionable insights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3670300" y="9004300"/>
            <a:ext cx="21082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9664700"/>
            <a:ext cx="622300" cy="622300"/>
          </a:xfrm>
          <a:prstGeom prst="rect">
            <a:avLst/>
          </a:prstGeom>
          <a:effectLst>
            <a:outerShdw blurRad="221436" dist="57578" dir="2700000">
              <a:srgbClr val="FFFFFF">
                <a:alpha val="10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00" y="9779000"/>
            <a:ext cx="368300" cy="393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594600" y="6134100"/>
            <a:ext cx="5499100" cy="1282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590" b="0" i="0" u="none" strike="noStrike">
                <a:solidFill>
                  <a:srgbClr val="595959"/>
                </a:solidFill>
                <a:latin typeface="Roboto"/>
              </a:rPr>
              <a:t>Conjecture 2: </a:t>
            </a:r>
          </a:p>
          <a:p>
            <a:pPr lvl="0" algn="ctr">
              <a:lnSpc>
                <a:spcPct val="116199"/>
              </a:lnSpc>
            </a:pPr>
            <a:r>
              <a:rPr lang="en" sz="3590" b="0" i="0" u="none" strike="noStrike">
                <a:solidFill>
                  <a:srgbClr val="595959"/>
                </a:solidFill>
                <a:latin typeface="Roboto"/>
              </a:rPr>
              <a:t>Degradation is Non-Linear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99400" y="11023600"/>
            <a:ext cx="5143500" cy="1130300"/>
          </a:xfrm>
          <a:prstGeom prst="rect">
            <a:avLst/>
          </a:prstGeom>
        </p:spPr>
        <p:txBody>
          <a:bodyPr lIns="0" tIns="18712" rIns="0" bIns="0" rtlCol="0" anchor="t"/>
          <a:lstStyle/>
          <a:p>
            <a:pPr marL="342900" lvl="1" indent="-342900" algn="ctr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266" b="0" i="0" u="none" strike="noStrike" spc="-68">
                <a:solidFill>
                  <a:srgbClr val="383636"/>
                </a:solidFill>
                <a:latin typeface="Plus Jakarta Sans SemiBold"/>
              </a:rPr>
              <a:t>Interactions matter (temp × current)</a:t>
            </a:r>
          </a:p>
          <a:p>
            <a:pPr marL="342900" lvl="1" indent="-342900" algn="ctr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266" b="0" i="0" u="none" strike="noStrike" spc="-68">
                <a:solidFill>
                  <a:srgbClr val="383636"/>
                </a:solidFill>
                <a:latin typeface="Plus Jakarta Sans SemiBold"/>
              </a:rPr>
              <a:t>Random Forest is appropriate</a:t>
            </a:r>
          </a:p>
          <a:p>
            <a:pPr marL="342900" lvl="1" indent="-342900" algn="ctr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266" b="0" i="0" u="none" strike="noStrike" spc="-68">
                <a:solidFill>
                  <a:srgbClr val="383636"/>
                </a:solidFill>
                <a:latin typeface="Plus Jakarta Sans SemiBold"/>
              </a:rPr>
              <a:t>Supports model accuracy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99400" y="11010900"/>
            <a:ext cx="7823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300200" y="11010900"/>
            <a:ext cx="7823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0100" y="6972300"/>
            <a:ext cx="2442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24000" y="10972800"/>
            <a:ext cx="78232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200" y="6667500"/>
            <a:ext cx="3378200" cy="57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232400"/>
            <a:ext cx="3606800" cy="360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8100" y="6642100"/>
            <a:ext cx="622300" cy="622300"/>
          </a:xfrm>
          <a:prstGeom prst="rect">
            <a:avLst/>
          </a:prstGeom>
          <a:effectLst>
            <a:outerShdw blurRad="221436" dist="57578" dir="2700000">
              <a:srgbClr val="FFFFFF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81600" y="6680200"/>
            <a:ext cx="622300" cy="622300"/>
          </a:xfrm>
          <a:prstGeom prst="rect">
            <a:avLst/>
          </a:prstGeom>
          <a:effectLst>
            <a:outerShdw blurRad="221436" dist="57578" dir="2700000">
              <a:srgbClr val="FFFFFF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3500" y="6680200"/>
            <a:ext cx="622300" cy="622300"/>
          </a:xfrm>
          <a:prstGeom prst="rect">
            <a:avLst/>
          </a:prstGeom>
          <a:effectLst>
            <a:outerShdw blurRad="221436" dist="57578" dir="2700000">
              <a:srgbClr val="FFFFFF">
                <a:alpha val="10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368300" y="6667500"/>
            <a:ext cx="4114800" cy="1435100"/>
          </a:xfrm>
          <a:prstGeom prst="rect">
            <a:avLst/>
          </a:prstGeom>
        </p:spPr>
        <p:txBody>
          <a:bodyPr lIns="0" tIns="91863" rIns="0" bIns="0" rtlCol="0" anchor="t"/>
          <a:lstStyle/>
          <a:p>
            <a:pPr lvl="0" algn="ctr">
              <a:lnSpc>
                <a:spcPct val="87149"/>
              </a:lnSpc>
            </a:pPr>
            <a:r>
              <a:rPr lang="en" sz="4133" b="0" i="0" u="none" strike="noStrike" spc="-165">
                <a:solidFill>
                  <a:srgbClr val="383636"/>
                </a:solidFill>
                <a:latin typeface="Urbanist Regular"/>
              </a:rPr>
              <a:t>Two Predictive Models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3800" y="6680200"/>
            <a:ext cx="3378200" cy="57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2400" y="6756400"/>
            <a:ext cx="368300" cy="39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08600" y="6794500"/>
            <a:ext cx="368300" cy="39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20500" y="6794500"/>
            <a:ext cx="368300" cy="393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72300" y="6731000"/>
            <a:ext cx="3378200" cy="571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045200" y="9448800"/>
            <a:ext cx="4673600" cy="2006600"/>
          </a:xfrm>
          <a:prstGeom prst="rect">
            <a:avLst/>
          </a:prstGeom>
        </p:spPr>
        <p:txBody>
          <a:bodyPr lIns="0" tIns="19812" rIns="0" bIns="0" rtlCol="0" anchor="t"/>
          <a:lstStyle/>
          <a:p>
            <a:pPr marL="342900" lvl="1" indent="-342900" algn="l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400" b="0" i="0" u="none" strike="noStrike" spc="-72">
                <a:solidFill>
                  <a:srgbClr val="383636"/>
                </a:solidFill>
                <a:latin typeface="Plus Jakarta Sans SemiBold"/>
              </a:rPr>
              <a:t>Predicts Remaining Useful Life (days before maintenance is needed).</a:t>
            </a:r>
          </a:p>
          <a:p>
            <a:pPr marL="342900" lvl="1" indent="-342900" algn="l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400" b="0" i="0" u="none" strike="noStrike" spc="-72">
                <a:solidFill>
                  <a:srgbClr val="383636"/>
                </a:solidFill>
                <a:latin typeface="Plus Jakarta Sans SemiBold"/>
              </a:rPr>
              <a:t>Enables early scheduling and reduces unplanned downtime.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504400" y="12903200"/>
            <a:ext cx="1358900" cy="444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2533" b="0" i="0" u="none" strike="noStrike" spc="-76">
                <a:solidFill>
                  <a:srgbClr val="383636"/>
                </a:solidFill>
                <a:latin typeface="Urbanist SemiBold"/>
              </a:rPr>
              <a:t>07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6900" y="914400"/>
            <a:ext cx="9245600" cy="2057400"/>
          </a:xfrm>
          <a:prstGeom prst="rect">
            <a:avLst/>
          </a:prstGeom>
        </p:spPr>
        <p:txBody>
          <a:bodyPr lIns="0" tIns="353568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11599" b="0" i="0" u="none" strike="noStrike">
                <a:solidFill>
                  <a:srgbClr val="383636"/>
                </a:solidFill>
                <a:latin typeface="Urbanist Medium"/>
              </a:rPr>
              <a:t>The Model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6100" y="12903200"/>
            <a:ext cx="2997200" cy="495300"/>
          </a:xfrm>
          <a:prstGeom prst="rect">
            <a:avLst/>
          </a:prstGeom>
        </p:spPr>
        <p:txBody>
          <a:bodyPr lIns="0" tIns="25738" rIns="0" bIns="0" rtlCol="0" anchor="t"/>
          <a:lstStyle/>
          <a:p>
            <a:pPr lvl="0" algn="l">
              <a:lnSpc>
                <a:spcPct val="102919"/>
              </a:lnSpc>
            </a:pPr>
            <a:r>
              <a:rPr lang="en" sz="2533" b="0" i="0" u="none" strike="noStrike" spc="-101">
                <a:solidFill>
                  <a:srgbClr val="383636"/>
                </a:solidFill>
                <a:latin typeface="Urbanist SemiBold"/>
              </a:rPr>
              <a:t>FleetIQ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56300" y="7696200"/>
            <a:ext cx="4279900" cy="800100"/>
          </a:xfrm>
          <a:prstGeom prst="rect">
            <a:avLst/>
          </a:prstGeom>
        </p:spPr>
        <p:txBody>
          <a:bodyPr lIns="0" tIns="37422" rIns="0" bIns="0" rtlCol="0" anchor="t"/>
          <a:lstStyle/>
          <a:p>
            <a:pPr lvl="0" algn="ctr">
              <a:lnSpc>
                <a:spcPct val="105410"/>
              </a:lnSpc>
            </a:pPr>
            <a:r>
              <a:rPr lang="en" sz="4533" b="0" i="0" u="none" strike="noStrike" spc="-136">
                <a:solidFill>
                  <a:srgbClr val="468EFB"/>
                </a:solidFill>
                <a:latin typeface="Plus Jakarta Sans Regular"/>
              </a:rPr>
              <a:t>RUL Model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311900" y="6667500"/>
            <a:ext cx="2857500" cy="698500"/>
          </a:xfrm>
          <a:prstGeom prst="rect">
            <a:avLst/>
          </a:prstGeom>
        </p:spPr>
        <p:txBody>
          <a:bodyPr lIns="0" tIns="93641" rIns="0" bIns="0" rtlCol="0" anchor="t"/>
          <a:lstStyle/>
          <a:p>
            <a:pPr lvl="0" algn="ctr">
              <a:lnSpc>
                <a:spcPct val="76360"/>
              </a:lnSpc>
            </a:pPr>
            <a:r>
              <a:rPr lang="en" sz="3072" b="0" i="0" u="none" strike="noStrike">
                <a:solidFill>
                  <a:srgbClr val="383636"/>
                </a:solidFill>
                <a:latin typeface="Urbanist Medium"/>
              </a:rPr>
              <a:t>The “When”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71400" y="7759700"/>
            <a:ext cx="4267200" cy="863600"/>
          </a:xfrm>
          <a:prstGeom prst="rect">
            <a:avLst/>
          </a:prstGeom>
        </p:spPr>
        <p:txBody>
          <a:bodyPr lIns="0" tIns="34120" rIns="0" bIns="0" rtlCol="0" anchor="t"/>
          <a:lstStyle/>
          <a:p>
            <a:pPr lvl="0" algn="ctr">
              <a:lnSpc>
                <a:spcPct val="105410"/>
              </a:lnSpc>
            </a:pPr>
            <a:r>
              <a:rPr lang="en" sz="4133" b="0" i="0" u="none" strike="noStrike" spc="-124">
                <a:solidFill>
                  <a:srgbClr val="468EFB"/>
                </a:solidFill>
                <a:latin typeface="Plus Jakarta Sans Regular"/>
              </a:rPr>
              <a:t>CHS Model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0600" y="9486900"/>
            <a:ext cx="4673600" cy="2006600"/>
          </a:xfrm>
          <a:prstGeom prst="rect">
            <a:avLst/>
          </a:prstGeom>
        </p:spPr>
        <p:txBody>
          <a:bodyPr lIns="0" tIns="19812" rIns="0" bIns="0" rtlCol="0" anchor="t"/>
          <a:lstStyle/>
          <a:p>
            <a:pPr marL="342900" lvl="1" indent="-342900" algn="l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400" b="0" i="0" u="none" strike="noStrike" spc="-72">
                <a:solidFill>
                  <a:srgbClr val="383636"/>
                </a:solidFill>
                <a:latin typeface="Plus Jakarta Sans SemiBold"/>
              </a:rPr>
              <a:t>Predicts Component Health Score (0–1).</a:t>
            </a:r>
          </a:p>
          <a:p>
            <a:pPr marL="342900" lvl="1" indent="-342900" algn="l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400" b="0" i="0" u="none" strike="noStrike" spc="-72">
                <a:solidFill>
                  <a:srgbClr val="383636"/>
                </a:solidFill>
                <a:latin typeface="Plus Jakarta Sans SemiBold"/>
              </a:rPr>
              <a:t>Identifies which components are degrading (battery, motor, brakes).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687300" y="6705600"/>
            <a:ext cx="3098800" cy="546100"/>
          </a:xfrm>
          <a:prstGeom prst="rect">
            <a:avLst/>
          </a:prstGeom>
        </p:spPr>
        <p:txBody>
          <a:bodyPr lIns="0" tIns="93641" rIns="0" bIns="0" rtlCol="0" anchor="t"/>
          <a:lstStyle/>
          <a:p>
            <a:pPr lvl="0" algn="ctr">
              <a:lnSpc>
                <a:spcPct val="76360"/>
              </a:lnSpc>
            </a:pPr>
            <a:r>
              <a:rPr lang="en" sz="3072" b="0" i="0" u="none" strike="noStrike">
                <a:solidFill>
                  <a:srgbClr val="383636"/>
                </a:solidFill>
                <a:latin typeface="Urbanist Medium"/>
              </a:rPr>
              <a:t>The“Why/Where”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618200" y="7620000"/>
            <a:ext cx="5549900" cy="1358900"/>
          </a:xfrm>
          <a:prstGeom prst="rect">
            <a:avLst/>
          </a:prstGeom>
        </p:spPr>
        <p:txBody>
          <a:bodyPr lIns="0" tIns="33020" rIns="0" bIns="0" rtlCol="0" anchor="t"/>
          <a:lstStyle/>
          <a:p>
            <a:pPr lvl="0" algn="ctr">
              <a:lnSpc>
                <a:spcPct val="105410"/>
              </a:lnSpc>
            </a:pPr>
            <a:r>
              <a:rPr lang="en" sz="3999" b="0" i="0" u="none" strike="noStrike" spc="-120">
                <a:solidFill>
                  <a:srgbClr val="468EFB"/>
                </a:solidFill>
                <a:latin typeface="Plus Jakarta Sans Regular"/>
              </a:rPr>
              <a:t>Why Random Forest Works Well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808700" y="9486900"/>
            <a:ext cx="4673600" cy="2781300"/>
          </a:xfrm>
          <a:prstGeom prst="rect">
            <a:avLst/>
          </a:prstGeom>
        </p:spPr>
        <p:txBody>
          <a:bodyPr lIns="0" tIns="19812" rIns="0" bIns="0" rtlCol="0" anchor="t"/>
          <a:lstStyle/>
          <a:p>
            <a:pPr marL="342900" lvl="1" indent="-342900" algn="l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400" b="0" i="0" u="none" strike="noStrike" spc="-72">
                <a:solidFill>
                  <a:srgbClr val="383636"/>
                </a:solidFill>
                <a:latin typeface="Plus Jakarta Sans SemiBold"/>
              </a:rPr>
              <a:t>Captures complex interactions between sensor variables.</a:t>
            </a:r>
          </a:p>
          <a:p>
            <a:pPr marL="342900" lvl="1" indent="-342900" algn="l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400" b="0" i="0" u="none" strike="noStrike" spc="-72">
                <a:solidFill>
                  <a:srgbClr val="383636"/>
                </a:solidFill>
                <a:latin typeface="Plus Jakarta Sans SemiBold"/>
              </a:rPr>
              <a:t>Resistant to noise and overfitting.</a:t>
            </a:r>
          </a:p>
          <a:p>
            <a:pPr marL="342900" lvl="1" indent="-342900" algn="l">
              <a:lnSpc>
                <a:spcPct val="105410"/>
              </a:lnSpc>
              <a:buClr>
                <a:srgbClr val="000000"/>
              </a:buClr>
              <a:buFont typeface="Arial"/>
              <a:buChar char="●"/>
            </a:pPr>
            <a:r>
              <a:rPr lang="en" sz="2400" b="0" i="0" u="none" strike="noStrike" spc="-72">
                <a:solidFill>
                  <a:srgbClr val="383636"/>
                </a:solidFill>
                <a:latin typeface="Plus Jakarta Sans SemiBold"/>
              </a:rPr>
              <a:t>Provides interpretable outputs (top predictors driving degradation).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806700" y="-1270000"/>
            <a:ext cx="74460100" cy="41884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0769600" y="2425700"/>
            <a:ext cx="12560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2115800" y="7239000"/>
            <a:ext cx="11582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0" y="3492500"/>
            <a:ext cx="8813800" cy="2451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82600" y="7848600"/>
            <a:ext cx="108839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46100" y="330200"/>
            <a:ext cx="9118600" cy="2349500"/>
          </a:xfrm>
          <a:prstGeom prst="rect">
            <a:avLst/>
          </a:prstGeom>
        </p:spPr>
        <p:txBody>
          <a:bodyPr lIns="0" tIns="316992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10400" b="0" i="0" u="none" strike="noStrike">
                <a:solidFill>
                  <a:srgbClr val="F4F4F4"/>
                </a:solidFill>
                <a:latin typeface="Urbanist Medium"/>
              </a:rPr>
              <a:t>RUL RESULTS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393400" y="12903200"/>
            <a:ext cx="469900" cy="444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2533" b="0" i="0" u="none" strike="noStrike" spc="-76">
                <a:solidFill>
                  <a:srgbClr val="F4F4F4"/>
                </a:solidFill>
                <a:latin typeface="Urbanist SemiBold"/>
              </a:rPr>
              <a:t>06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6100" y="12903200"/>
            <a:ext cx="2997200" cy="495300"/>
          </a:xfrm>
          <a:prstGeom prst="rect">
            <a:avLst/>
          </a:prstGeom>
        </p:spPr>
        <p:txBody>
          <a:bodyPr lIns="0" tIns="25738" rIns="0" bIns="0" rtlCol="0" anchor="t"/>
          <a:lstStyle/>
          <a:p>
            <a:pPr lvl="0" algn="l">
              <a:lnSpc>
                <a:spcPct val="102919"/>
              </a:lnSpc>
            </a:pPr>
            <a:r>
              <a:rPr lang="en" sz="2533" b="0" i="0" u="none" strike="noStrike" spc="-101">
                <a:solidFill>
                  <a:srgbClr val="F4F4F4"/>
                </a:solidFill>
                <a:latin typeface="Urbanist SemiBold"/>
              </a:rPr>
              <a:t>FleetIQ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60200" y="558800"/>
            <a:ext cx="11963400" cy="1485900"/>
          </a:xfrm>
          <a:prstGeom prst="rect">
            <a:avLst/>
          </a:prstGeom>
        </p:spPr>
        <p:txBody>
          <a:bodyPr lIns="0" tIns="74083" rIns="0" bIns="0" rtlCol="0" anchor="t"/>
          <a:lstStyle/>
          <a:p>
            <a:pPr lvl="0" algn="l">
              <a:lnSpc>
                <a:spcPct val="87149"/>
              </a:lnSpc>
            </a:pPr>
            <a:r>
              <a:rPr lang="en" sz="3333" b="1" i="0" u="none" strike="noStrike" spc="-133">
                <a:solidFill>
                  <a:srgbClr val="F4F4F4"/>
                </a:solidFill>
                <a:latin typeface="Urbanist Regular"/>
              </a:rPr>
              <a:t>Interpreation: </a:t>
            </a:r>
          </a:p>
          <a:p>
            <a:pPr lvl="0" algn="l">
              <a:lnSpc>
                <a:spcPct val="87149"/>
              </a:lnSpc>
            </a:pPr>
            <a:r>
              <a:rPr lang="en" sz="3333" b="0" i="0" u="none" strike="noStrike" spc="-133">
                <a:solidFill>
                  <a:srgbClr val="F4F4F4"/>
                </a:solidFill>
                <a:latin typeface="Urbanist Regular"/>
              </a:rPr>
              <a:t>Reliable for scheduling maintenance in advance → reduces unexpected failures and fleet downtime.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501900"/>
            <a:ext cx="8775700" cy="5270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068300" y="4635500"/>
            <a:ext cx="8382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663" b="0" i="0" u="none" strike="noStrike">
                <a:solidFill>
                  <a:srgbClr val="FFFFFF"/>
                </a:solidFill>
                <a:latin typeface="Roboto"/>
              </a:rPr>
              <a:t>MSE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30400" y="4127500"/>
            <a:ext cx="8636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663" b="0" i="0" u="none" strike="noStrike">
                <a:solidFill>
                  <a:srgbClr val="FFFFFF"/>
                </a:solidFill>
                <a:latin typeface="Roboto"/>
              </a:rPr>
              <a:t>MAE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748000" y="3962400"/>
            <a:ext cx="20193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663" b="0" i="0" u="none" strike="noStrike">
                <a:solidFill>
                  <a:srgbClr val="FFFFFF"/>
                </a:solidFill>
                <a:latin typeface="Roboto"/>
              </a:rPr>
              <a:t>Median AE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932400" y="3556000"/>
            <a:ext cx="15113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663" b="0" i="0" u="none" strike="noStrike">
                <a:solidFill>
                  <a:srgbClr val="FFFFFF"/>
                </a:solidFill>
                <a:latin typeface="Roboto"/>
              </a:rPr>
              <a:t>R² Score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94500" y="2895600"/>
            <a:ext cx="18161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663" b="0" i="0" u="none" strike="noStrike">
                <a:solidFill>
                  <a:srgbClr val="FFFFFF"/>
                </a:solidFill>
                <a:latin typeface="Roboto"/>
              </a:rPr>
              <a:t>Explained Variance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35000" y="5778500"/>
            <a:ext cx="8128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663" b="0" i="0" u="none" strike="noStrike">
                <a:solidFill>
                  <a:srgbClr val="FFFFFF"/>
                </a:solidFill>
                <a:latin typeface="Roboto"/>
              </a:rPr>
              <a:t>55.1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846300" y="5753100"/>
            <a:ext cx="8636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663" b="0" i="0" u="none" strike="noStrike">
                <a:solidFill>
                  <a:srgbClr val="FFFFFF"/>
                </a:solidFill>
                <a:latin typeface="Roboto"/>
              </a:rPr>
              <a:t>5.61</a:t>
            </a:r>
          </a:p>
          <a:p>
            <a:pPr lvl="0" algn="l">
              <a:lnSpc>
                <a:spcPct val="116199"/>
              </a:lnSpc>
            </a:pPr>
            <a:r>
              <a:rPr lang="en" sz="2663" b="0" i="0" u="none" strike="noStrike">
                <a:solidFill>
                  <a:srgbClr val="FFFFFF"/>
                </a:solidFill>
                <a:latin typeface="Roboto"/>
              </a:rPr>
              <a:t>days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71900" y="5778500"/>
            <a:ext cx="8636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663" b="0" i="0" u="none" strike="noStrike">
                <a:solidFill>
                  <a:srgbClr val="FFFFFF"/>
                </a:solidFill>
                <a:latin typeface="Roboto"/>
              </a:rPr>
              <a:t>4.38</a:t>
            </a:r>
          </a:p>
          <a:p>
            <a:pPr lvl="0" algn="l">
              <a:lnSpc>
                <a:spcPct val="116199"/>
              </a:lnSpc>
            </a:pPr>
            <a:r>
              <a:rPr lang="en" sz="2663" b="0" i="0" u="none" strike="noStrike">
                <a:solidFill>
                  <a:srgbClr val="FFFFFF"/>
                </a:solidFill>
                <a:latin typeface="Roboto"/>
              </a:rPr>
              <a:t>days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919700" y="5842000"/>
            <a:ext cx="12192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663" b="0" i="0" u="none" strike="noStrike">
                <a:solidFill>
                  <a:srgbClr val="FFFFFF"/>
                </a:solidFill>
                <a:latin typeface="Roboto"/>
              </a:rPr>
              <a:t>0.8888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646900" y="5867400"/>
            <a:ext cx="12192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663" b="0" i="0" u="none" strike="noStrike">
                <a:solidFill>
                  <a:srgbClr val="FFFFFF"/>
                </a:solidFill>
                <a:latin typeface="Roboto"/>
              </a:rPr>
              <a:t>0.8889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2800" y="8140700"/>
            <a:ext cx="7683500" cy="5575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15900" y="7759700"/>
            <a:ext cx="10007600" cy="5473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495300" y="-190500"/>
            <a:ext cx="74460100" cy="41884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6100" y="330200"/>
            <a:ext cx="9118600" cy="2349500"/>
          </a:xfrm>
          <a:prstGeom prst="rect">
            <a:avLst/>
          </a:prstGeom>
        </p:spPr>
        <p:txBody>
          <a:bodyPr lIns="0" tIns="316992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10400" b="0" i="0" u="none" strike="noStrike">
                <a:solidFill>
                  <a:srgbClr val="F4F4F4"/>
                </a:solidFill>
                <a:latin typeface="Urbanist Medium"/>
              </a:rPr>
              <a:t>CHS RESULTS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8000" y="2971800"/>
            <a:ext cx="8089900" cy="309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906" b="1" i="0" u="none" strike="noStrike">
                <a:solidFill>
                  <a:srgbClr val="FFFFFF"/>
                </a:solidFill>
                <a:latin typeface="Roboto"/>
              </a:rPr>
              <a:t>Top Features Driving CHS:</a:t>
            </a:r>
          </a:p>
          <a:p>
            <a:pPr lvl="0" algn="l">
              <a:lnSpc>
                <a:spcPct val="116199"/>
              </a:lnSpc>
            </a:pPr>
            <a:r>
              <a:rPr lang="en" sz="2906" b="0" i="0" u="none" strike="noStrike">
                <a:solidFill>
                  <a:srgbClr val="FFFFFF"/>
                </a:solidFill>
                <a:latin typeface="Roboto"/>
              </a:rPr>
              <a:t>Brake_Pad_Wear – brake degradation</a:t>
            </a:r>
          </a:p>
          <a:p>
            <a:pPr lvl="0" algn="l">
              <a:lnSpc>
                <a:spcPct val="116199"/>
              </a:lnSpc>
            </a:pPr>
            <a:r>
              <a:rPr lang="en" sz="2906" b="0" i="0" u="none" strike="noStrike">
                <a:solidFill>
                  <a:srgbClr val="FFFFFF"/>
                </a:solidFill>
                <a:latin typeface="Roboto"/>
              </a:rPr>
              <a:t>Battery_Voltage – electrical state</a:t>
            </a:r>
          </a:p>
          <a:p>
            <a:pPr lvl="0" algn="l">
              <a:lnSpc>
                <a:spcPct val="116199"/>
              </a:lnSpc>
            </a:pPr>
            <a:r>
              <a:rPr lang="en" sz="2906" b="0" i="0" u="none" strike="noStrike">
                <a:solidFill>
                  <a:srgbClr val="FFFFFF"/>
                </a:solidFill>
                <a:latin typeface="Roboto"/>
              </a:rPr>
              <a:t>Charge_Cycles – battery usage</a:t>
            </a:r>
          </a:p>
          <a:p>
            <a:pPr lvl="0" algn="l">
              <a:lnSpc>
                <a:spcPct val="116199"/>
              </a:lnSpc>
            </a:pPr>
            <a:r>
              <a:rPr lang="en" sz="2906" b="0" i="0" u="none" strike="noStrike">
                <a:solidFill>
                  <a:srgbClr val="FFFFFF"/>
                </a:solidFill>
                <a:latin typeface="Roboto"/>
              </a:rPr>
              <a:t>Regen_Braking_Efficiency – energy recovery</a:t>
            </a:r>
          </a:p>
          <a:p>
            <a:pPr lvl="0" algn="l">
              <a:lnSpc>
                <a:spcPct val="116199"/>
              </a:lnSpc>
            </a:pPr>
            <a:r>
              <a:rPr lang="en" sz="2906" b="0" i="0" u="none" strike="noStrike">
                <a:solidFill>
                  <a:srgbClr val="FFFFFF"/>
                </a:solidFill>
                <a:latin typeface="Roboto"/>
              </a:rPr>
              <a:t>SoH (State of Health) – overall battery health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095500"/>
            <a:ext cx="9410700" cy="5168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893300" y="673100"/>
            <a:ext cx="14338300" cy="1460500"/>
          </a:xfrm>
          <a:prstGeom prst="rect">
            <a:avLst/>
          </a:prstGeom>
        </p:spPr>
        <p:txBody>
          <a:bodyPr lIns="0" tIns="146305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3936" b="0" i="0" u="none" strike="noStrike">
                <a:solidFill>
                  <a:srgbClr val="F4F4F4"/>
                </a:solidFill>
                <a:latin typeface="Urbanist Medium"/>
              </a:rPr>
              <a:t>W</a:t>
            </a:r>
            <a:r>
              <a:rPr lang="en" sz="3718" b="0" i="0" u="none" strike="noStrike">
                <a:solidFill>
                  <a:srgbClr val="F4F4F4"/>
                </a:solidFill>
                <a:latin typeface="Urbanist Medium"/>
              </a:rPr>
              <a:t>hat we predicted </a:t>
            </a:r>
          </a:p>
          <a:p>
            <a:pPr lvl="0" algn="l">
              <a:lnSpc>
                <a:spcPct val="76360"/>
              </a:lnSpc>
            </a:pPr>
            <a:endParaRPr lang="en" sz="3718" b="0" i="0" u="none" strike="noStrike">
              <a:solidFill>
                <a:srgbClr val="F4F4F4"/>
              </a:solidFill>
              <a:latin typeface="Urbanist Medium"/>
            </a:endParaRPr>
          </a:p>
          <a:p>
            <a:pPr lvl="0" algn="l">
              <a:lnSpc>
                <a:spcPct val="76360"/>
              </a:lnSpc>
            </a:pPr>
            <a:r>
              <a:rPr lang="en" sz="2296" b="0" i="0" u="none" strike="noStrike">
                <a:solidFill>
                  <a:srgbClr val="F4F4F4"/>
                </a:solidFill>
                <a:latin typeface="Urbanist Medium"/>
              </a:rPr>
              <a:t>Component Health Score (0–1): indicates current health of battery, motor and brake systems.</a:t>
            </a:r>
            <a:br>
              <a:rPr lang="en" sz="2296" b="0" i="0" u="none" strike="noStrike">
                <a:solidFill>
                  <a:srgbClr val="F4F4F4"/>
                </a:solidFill>
                <a:latin typeface="Urbanist Medium"/>
              </a:rPr>
            </a:br>
            <a:endParaRPr lang="en" sz="2296" b="0" i="0" u="none" strike="noStrike">
              <a:solidFill>
                <a:srgbClr val="F4F4F4"/>
              </a:solidFill>
              <a:latin typeface="Urbanist Medium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7683500"/>
            <a:ext cx="8788400" cy="527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5900" y="2844800"/>
            <a:ext cx="6756400" cy="548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73600" y="2857500"/>
            <a:ext cx="6591300" cy="547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1600" y="9779000"/>
            <a:ext cx="8661400" cy="2413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411200" y="10896600"/>
            <a:ext cx="8255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617" b="0" i="0" u="none" strike="noStrike">
                <a:solidFill>
                  <a:srgbClr val="FFFFFF"/>
                </a:solidFill>
                <a:latin typeface="Roboto"/>
              </a:rPr>
              <a:t>MSE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47900" y="10401300"/>
            <a:ext cx="8509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617" b="0" i="0" u="none" strike="noStrike">
                <a:solidFill>
                  <a:srgbClr val="FFFFFF"/>
                </a:solidFill>
                <a:latin typeface="Roboto"/>
              </a:rPr>
              <a:t>MAE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52800" y="10236200"/>
            <a:ext cx="19812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617" b="0" i="0" u="none" strike="noStrike">
                <a:solidFill>
                  <a:srgbClr val="FFFFFF"/>
                </a:solidFill>
                <a:latin typeface="Roboto"/>
              </a:rPr>
              <a:t>Median AE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199100" y="9829800"/>
            <a:ext cx="14859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617" b="0" i="0" u="none" strike="noStrike">
                <a:solidFill>
                  <a:srgbClr val="FFFFFF"/>
                </a:solidFill>
                <a:latin typeface="Roboto"/>
              </a:rPr>
              <a:t>R² Score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735800" y="9194800"/>
            <a:ext cx="1790700" cy="927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617" b="0" i="0" u="none" strike="noStrike">
                <a:solidFill>
                  <a:srgbClr val="FFFFFF"/>
                </a:solidFill>
                <a:latin typeface="Roboto"/>
              </a:rPr>
              <a:t>Explained Variance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0" y="12026900"/>
            <a:ext cx="12573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617" b="0" i="0" u="none" strike="noStrike">
                <a:solidFill>
                  <a:srgbClr val="FFFFFF"/>
                </a:solidFill>
                <a:latin typeface="Roboto"/>
              </a:rPr>
              <a:t> 0.0047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087600" y="12090400"/>
            <a:ext cx="1320800" cy="927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617" b="0" i="0" u="none" strike="noStrike">
                <a:solidFill>
                  <a:srgbClr val="FFFFFF"/>
                </a:solidFill>
                <a:latin typeface="Roboto"/>
              </a:rPr>
              <a:t>0.0512</a:t>
            </a:r>
          </a:p>
          <a:p>
            <a:pPr lvl="0" algn="l">
              <a:lnSpc>
                <a:spcPct val="116199"/>
              </a:lnSpc>
            </a:pPr>
            <a:r>
              <a:rPr lang="en" sz="2617" b="0" i="0" u="none" strike="noStrike">
                <a:solidFill>
                  <a:srgbClr val="FFFFFF"/>
                </a:solidFill>
                <a:latin typeface="Roboto"/>
              </a:rPr>
              <a:t>days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64000" y="12026900"/>
            <a:ext cx="1181100" cy="927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617" b="0" i="0" u="none" strike="noStrike">
                <a:solidFill>
                  <a:srgbClr val="FFFFFF"/>
                </a:solidFill>
                <a:latin typeface="Roboto"/>
              </a:rPr>
              <a:t>0.0366days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173700" y="12090400"/>
            <a:ext cx="12065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617" b="0" i="0" u="none" strike="noStrike">
                <a:solidFill>
                  <a:srgbClr val="FFFFFF"/>
                </a:solidFill>
                <a:latin typeface="Roboto"/>
              </a:rPr>
              <a:t>0.7643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875500" y="12115800"/>
            <a:ext cx="12065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617" b="0" i="0" u="none" strike="noStrike">
                <a:solidFill>
                  <a:srgbClr val="FFFFFF"/>
                </a:solidFill>
                <a:latin typeface="Roboto"/>
              </a:rPr>
              <a:t>0.7643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52400" y="7658100"/>
            <a:ext cx="130683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508000"/>
            <a:ext cx="622300" cy="622300"/>
          </a:xfrm>
          <a:prstGeom prst="rect">
            <a:avLst/>
          </a:prstGeom>
          <a:effectLst>
            <a:outerShdw blurRad="221436" dist="57578" dir="2700000">
              <a:srgbClr val="FFFFFF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300" y="685800"/>
            <a:ext cx="622300" cy="622300"/>
          </a:xfrm>
          <a:prstGeom prst="rect">
            <a:avLst/>
          </a:prstGeom>
          <a:effectLst>
            <a:outerShdw blurRad="221436" dist="57578" dir="2700000">
              <a:srgbClr val="FFFFFF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500" y="5448300"/>
            <a:ext cx="3924300" cy="444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100" y="9804400"/>
            <a:ext cx="4406900" cy="2387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6800" y="9982200"/>
            <a:ext cx="4406900" cy="238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5600" y="800100"/>
            <a:ext cx="622300" cy="622300"/>
          </a:xfrm>
          <a:prstGeom prst="rect">
            <a:avLst/>
          </a:prstGeom>
          <a:effectLst>
            <a:outerShdw blurRad="221436" dist="57578" dir="2700000">
              <a:srgbClr val="FFFFFF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52300" y="800100"/>
            <a:ext cx="3683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7600" y="622300"/>
            <a:ext cx="368300" cy="393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62600" y="914400"/>
            <a:ext cx="368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2141200" y="7721600"/>
            <a:ext cx="126111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07100" y="10096500"/>
            <a:ext cx="4406900" cy="238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76200" y="5626100"/>
            <a:ext cx="3924300" cy="444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86500" y="5740400"/>
            <a:ext cx="3924300" cy="444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396508">
            <a:off x="5981700" y="7556500"/>
            <a:ext cx="125095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696200" y="6934200"/>
            <a:ext cx="2387600" cy="1498600"/>
          </a:xfrm>
          <a:prstGeom prst="rect">
            <a:avLst/>
          </a:prstGeom>
        </p:spPr>
        <p:txBody>
          <a:bodyPr lIns="0" tIns="186690" rIns="0" bIns="0" rtlCol="0" anchor="t"/>
          <a:lstStyle/>
          <a:p>
            <a:pPr lvl="0" algn="ctr">
              <a:lnSpc>
                <a:spcPct val="87149"/>
              </a:lnSpc>
            </a:pPr>
            <a:r>
              <a:rPr lang="en" sz="8400" b="0" i="0" u="none" strike="noStrike" spc="-336">
                <a:solidFill>
                  <a:srgbClr val="383636"/>
                </a:solidFill>
                <a:latin typeface="Urbanist ExtraLight"/>
              </a:rPr>
              <a:t>70%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97700" y="2070100"/>
            <a:ext cx="4305300" cy="457200"/>
          </a:xfrm>
          <a:prstGeom prst="rect">
            <a:avLst/>
          </a:prstGeom>
        </p:spPr>
        <p:txBody>
          <a:bodyPr lIns="0" tIns="19812" rIns="0" bIns="0" rtlCol="0" anchor="t"/>
          <a:lstStyle/>
          <a:p>
            <a:pPr lvl="0" algn="l">
              <a:lnSpc>
                <a:spcPct val="105410"/>
              </a:lnSpc>
            </a:pPr>
            <a:r>
              <a:rPr lang="en" sz="2400" b="0" i="0" u="none" strike="noStrike" spc="-72">
                <a:solidFill>
                  <a:srgbClr val="383636"/>
                </a:solidFill>
                <a:latin typeface="Arial"/>
              </a:rPr>
              <a:t>↓ 30% Unplanned Downtime
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6100" y="330200"/>
            <a:ext cx="6477000" cy="3556000"/>
          </a:xfrm>
          <a:prstGeom prst="rect">
            <a:avLst/>
          </a:prstGeom>
        </p:spPr>
        <p:txBody>
          <a:bodyPr lIns="0" tIns="316992" rIns="0" bIns="0" rtlCol="0" anchor="t"/>
          <a:lstStyle/>
          <a:p>
            <a:pPr lvl="0" algn="l">
              <a:lnSpc>
                <a:spcPct val="76360"/>
              </a:lnSpc>
            </a:pPr>
            <a:r>
              <a:rPr lang="en" sz="10400" b="0" i="0" u="none" strike="noStrike">
                <a:solidFill>
                  <a:srgbClr val="383636"/>
                </a:solidFill>
                <a:latin typeface="Urbanist Medium"/>
              </a:rPr>
              <a:t>Business Value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393400" y="12903200"/>
            <a:ext cx="469900" cy="444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2533" b="0" i="0" u="none" strike="noStrike" spc="-76">
                <a:solidFill>
                  <a:srgbClr val="383636"/>
                </a:solidFill>
                <a:latin typeface="Urbanist SemiBold"/>
              </a:rPr>
              <a:t>08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34200" y="685800"/>
            <a:ext cx="4368800" cy="1257300"/>
          </a:xfrm>
          <a:prstGeom prst="rect">
            <a:avLst/>
          </a:prstGeom>
        </p:spPr>
        <p:txBody>
          <a:bodyPr lIns="0" tIns="89421" rIns="0" bIns="0" rtlCol="0" anchor="t"/>
          <a:lstStyle/>
          <a:p>
            <a:pPr lvl="0" algn="l">
              <a:lnSpc>
                <a:spcPct val="87149"/>
              </a:lnSpc>
            </a:pPr>
            <a:r>
              <a:rPr lang="en" sz="4023" b="0" i="0" u="none" strike="noStrike" spc="-161">
                <a:solidFill>
                  <a:srgbClr val="468EFB"/>
                </a:solidFill>
                <a:latin typeface="Urbanist Regular"/>
              </a:rPr>
              <a:t>Reduce Unplanned Downtime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6100" y="12903200"/>
            <a:ext cx="2997200" cy="495300"/>
          </a:xfrm>
          <a:prstGeom prst="rect">
            <a:avLst/>
          </a:prstGeom>
        </p:spPr>
        <p:txBody>
          <a:bodyPr lIns="0" tIns="25738" rIns="0" bIns="0" rtlCol="0" anchor="t"/>
          <a:lstStyle/>
          <a:p>
            <a:pPr lvl="0" algn="l">
              <a:lnSpc>
                <a:spcPct val="102919"/>
              </a:lnSpc>
            </a:pPr>
            <a:r>
              <a:rPr lang="en" sz="2533" b="0" i="0" u="none" strike="noStrike" spc="-101">
                <a:solidFill>
                  <a:srgbClr val="383636"/>
                </a:solidFill>
                <a:latin typeface="Urbanist SemiBold"/>
              </a:rPr>
              <a:t>FleetIQ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76200" y="3022600"/>
            <a:ext cx="4305300" cy="1612900"/>
          </a:xfrm>
          <a:prstGeom prst="rect">
            <a:avLst/>
          </a:prstGeom>
        </p:spPr>
        <p:txBody>
          <a:bodyPr lIns="0" tIns="19812" rIns="0" bIns="0" rtlCol="0" anchor="t"/>
          <a:lstStyle/>
          <a:p>
            <a:pPr lvl="0" algn="ctr">
              <a:lnSpc>
                <a:spcPct val="105410"/>
              </a:lnSpc>
            </a:pPr>
            <a:r>
              <a:rPr lang="en" sz="2400" b="0" i="0" u="none" strike="noStrike" spc="-72">
                <a:solidFill>
                  <a:srgbClr val="383636"/>
                </a:solidFill>
                <a:latin typeface="Arial"/>
              </a:rPr>
              <a:t>Proactive maintenance reduces emergency repairs and improves fleet scheduling.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004800" y="711200"/>
            <a:ext cx="4648200" cy="1333500"/>
          </a:xfrm>
          <a:prstGeom prst="rect">
            <a:avLst/>
          </a:prstGeom>
        </p:spPr>
        <p:txBody>
          <a:bodyPr lIns="0" tIns="95347" rIns="0" bIns="0" rtlCol="0" anchor="t"/>
          <a:lstStyle/>
          <a:p>
            <a:pPr lvl="0" algn="l">
              <a:lnSpc>
                <a:spcPct val="87149"/>
              </a:lnSpc>
            </a:pPr>
            <a:r>
              <a:rPr lang="en" sz="4290" b="0" i="0" u="none" strike="noStrike" spc="-172">
                <a:solidFill>
                  <a:srgbClr val="383636"/>
                </a:solidFill>
                <a:latin typeface="Urbanist Regular"/>
              </a:rPr>
              <a:t>Operational Efficiency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538200" y="7112000"/>
            <a:ext cx="2387600" cy="1498600"/>
          </a:xfrm>
          <a:prstGeom prst="rect">
            <a:avLst/>
          </a:prstGeom>
        </p:spPr>
        <p:txBody>
          <a:bodyPr lIns="0" tIns="186690" rIns="0" bIns="0" rtlCol="0" anchor="t"/>
          <a:lstStyle/>
          <a:p>
            <a:pPr lvl="0" algn="ctr">
              <a:lnSpc>
                <a:spcPct val="87149"/>
              </a:lnSpc>
            </a:pPr>
            <a:r>
              <a:rPr lang="en" sz="8399" b="0" i="0" u="none" strike="noStrike" spc="-336">
                <a:solidFill>
                  <a:srgbClr val="383636"/>
                </a:solidFill>
                <a:latin typeface="Urbanist ExtraLight"/>
              </a:rPr>
              <a:t>80%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240500" y="3073400"/>
            <a:ext cx="4305300" cy="1612900"/>
          </a:xfrm>
          <a:prstGeom prst="rect">
            <a:avLst/>
          </a:prstGeom>
        </p:spPr>
        <p:txBody>
          <a:bodyPr lIns="0" tIns="19812" rIns="0" bIns="0" rtlCol="0" anchor="t"/>
          <a:lstStyle/>
          <a:p>
            <a:pPr lvl="0" algn="l">
              <a:lnSpc>
                <a:spcPct val="105410"/>
              </a:lnSpc>
            </a:pPr>
            <a:r>
              <a:rPr lang="en" sz="2400" b="0" i="0" u="none" strike="noStrike" spc="-72">
                <a:solidFill>
                  <a:srgbClr val="383636"/>
                </a:solidFill>
                <a:latin typeface="Arial"/>
              </a:rPr>
              <a:t>CHS diagnostics help target the exact component failing, reducing unnecessary part replacements.
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088100" y="685800"/>
            <a:ext cx="4889500" cy="990600"/>
          </a:xfrm>
          <a:prstGeom prst="rect">
            <a:avLst/>
          </a:prstGeom>
        </p:spPr>
        <p:txBody>
          <a:bodyPr lIns="0" tIns="104237" rIns="0" bIns="0" rtlCol="0" anchor="t"/>
          <a:lstStyle/>
          <a:p>
            <a:pPr lvl="0" algn="l">
              <a:lnSpc>
                <a:spcPct val="87149"/>
              </a:lnSpc>
            </a:pPr>
            <a:r>
              <a:rPr lang="en" sz="4690" b="0" i="0" u="none" strike="noStrike" spc="-188">
                <a:solidFill>
                  <a:srgbClr val="468EFB"/>
                </a:solidFill>
                <a:latin typeface="Urbanist Regular"/>
              </a:rPr>
              <a:t>Cost Optimization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748500" y="7226300"/>
            <a:ext cx="2387600" cy="1498600"/>
          </a:xfrm>
          <a:prstGeom prst="rect">
            <a:avLst/>
          </a:prstGeom>
        </p:spPr>
        <p:txBody>
          <a:bodyPr lIns="0" tIns="186690" rIns="0" bIns="0" rtlCol="0" anchor="t"/>
          <a:lstStyle/>
          <a:p>
            <a:pPr lvl="0" algn="ctr">
              <a:lnSpc>
                <a:spcPct val="87149"/>
              </a:lnSpc>
            </a:pPr>
            <a:r>
              <a:rPr lang="en" sz="8400" b="0" i="0" u="none" strike="noStrike" spc="-336">
                <a:solidFill>
                  <a:srgbClr val="383636"/>
                </a:solidFill>
                <a:latin typeface="Urbanist ExtraLight"/>
              </a:rPr>
              <a:t>60%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807200" y="3009900"/>
            <a:ext cx="42037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57" b="0" i="0" u="none" strike="noStrike">
                <a:solidFill>
                  <a:srgbClr val="000000"/>
                </a:solidFill>
                <a:latin typeface="Roboto"/>
              </a:rPr>
              <a:t>RUL predictions enable preventive scheduling weeks in advance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388100" y="12534900"/>
            <a:ext cx="5067300" cy="279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1553" b="1" i="0" u="none" strike="noStrike">
                <a:solidFill>
                  <a:srgbClr val="3A4CA8"/>
                </a:solidFill>
                <a:latin typeface="Roboto"/>
              </a:rPr>
              <a:t>70% of failures can be anticipated with RUL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82600" y="2286000"/>
            <a:ext cx="3403600" cy="381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133" b="1" i="0" u="none" strike="noStrike">
                <a:solidFill>
                  <a:srgbClr val="000000"/>
                </a:solidFill>
                <a:latin typeface="Roboto"/>
              </a:rPr>
              <a:t>↓ 20% Maintenance Costs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738100" y="12788900"/>
            <a:ext cx="5130800" cy="241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1367" b="0" i="0" u="none" strike="noStrike">
                <a:solidFill>
                  <a:srgbClr val="000000"/>
                </a:solidFill>
                <a:latin typeface="Roboto"/>
              </a:rPr>
              <a:t>80% of scheduling decisions become proactive instead of reactive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592800" y="2374900"/>
            <a:ext cx="4991100" cy="44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523" b="1" i="0" u="none" strike="noStrike">
                <a:solidFill>
                  <a:srgbClr val="000000"/>
                </a:solidFill>
                <a:latin typeface="Roboto"/>
              </a:rPr>
              <a:t>↑ Extended Asset Life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945100" y="12712700"/>
            <a:ext cx="6883400" cy="546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1530" b="0" i="0" u="none" strike="noStrike">
                <a:solidFill>
                  <a:srgbClr val="000000"/>
                </a:solidFill>
                <a:latin typeface="Roboto"/>
              </a:rPr>
              <a:t>meaning: 60% of maintenance spending becomes planned </a:t>
            </a:r>
          </a:p>
          <a:p>
            <a:pPr lvl="0" algn="ctr">
              <a:lnSpc>
                <a:spcPct val="116199"/>
              </a:lnSpc>
            </a:pPr>
            <a:r>
              <a:rPr lang="en" sz="1530" b="0" i="0" u="none" strike="noStrike">
                <a:solidFill>
                  <a:srgbClr val="000000"/>
                </a:solidFill>
                <a:latin typeface="Roboto"/>
              </a:rPr>
              <a:t>rather than reactive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723</Words>
  <Application>Microsoft Macintosh PowerPoint</Application>
  <PresentationFormat>Custom</PresentationFormat>
  <Paragraphs>154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Plus Jakarta Sans SemiBold</vt:lpstr>
      <vt:lpstr>Urbanist SemiBold</vt:lpstr>
      <vt:lpstr>Calibri</vt:lpstr>
      <vt:lpstr>Urbanist ExtraLight</vt:lpstr>
      <vt:lpstr>Urbanist Medium</vt:lpstr>
      <vt:lpstr>Urbanist Regular</vt:lpstr>
      <vt:lpstr>Roboto</vt:lpstr>
      <vt:lpstr>Plus Jakarta Sans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saket dhanwate</cp:lastModifiedBy>
  <cp:revision>2</cp:revision>
  <dcterms:created xsi:type="dcterms:W3CDTF">2006-08-16T00:00:00Z</dcterms:created>
  <dcterms:modified xsi:type="dcterms:W3CDTF">2026-01-22T15:13:13Z</dcterms:modified>
</cp:coreProperties>
</file>